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sldIdLst>
    <p:sldId id="280" r:id="rId2"/>
    <p:sldId id="256" r:id="rId3"/>
    <p:sldId id="257" r:id="rId4"/>
    <p:sldId id="263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71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35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7845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982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770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09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10945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94239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2070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446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09706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6295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44AB1B3-5D1D-408E-A6D7-3E575C26CDC2}" type="datetimeFigureOut">
              <a:rPr lang="fa-IR" smtClean="0"/>
              <a:t>12/27/1440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1D4EFC9-F0B2-4FB1-85C0-F9461581FB8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397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6600" dirty="0" smtClean="0">
                <a:solidFill>
                  <a:schemeClr val="tx1"/>
                </a:solidFill>
              </a:rPr>
              <a:t>بسم الله الرحمن الرحیم</a:t>
            </a:r>
            <a:endParaRPr lang="fa-IR" sz="6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72261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امگا 3 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اسید </a:t>
            </a:r>
            <a:r>
              <a:rPr lang="fa-IR" dirty="0">
                <a:solidFill>
                  <a:schemeClr val="tx1"/>
                </a:solidFill>
              </a:rPr>
              <a:t>چرب ضروری،کاهش التهاب و افزایش خونرسانی در </a:t>
            </a:r>
            <a:r>
              <a:rPr lang="fa-IR" dirty="0" smtClean="0">
                <a:solidFill>
                  <a:schemeClr val="tx1"/>
                </a:solidFill>
              </a:rPr>
              <a:t>مغز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شیوع افسردگی در کشورهای با سرانه بالای مصرف ماهی کمتر است.</a:t>
            </a:r>
            <a:endParaRPr lang="fa-IR" dirty="0">
              <a:solidFill>
                <a:schemeClr val="tx1"/>
              </a:solidFill>
            </a:endParaRPr>
          </a:p>
          <a:p>
            <a:r>
              <a:rPr lang="fa-IR" dirty="0" smtClean="0">
                <a:solidFill>
                  <a:schemeClr val="tx1"/>
                </a:solidFill>
              </a:rPr>
              <a:t>منابع </a:t>
            </a:r>
            <a:r>
              <a:rPr lang="fa-IR" dirty="0">
                <a:solidFill>
                  <a:schemeClr val="tx1"/>
                </a:solidFill>
              </a:rPr>
              <a:t>امگا </a:t>
            </a:r>
            <a:r>
              <a:rPr lang="fa-IR" dirty="0" smtClean="0">
                <a:solidFill>
                  <a:schemeClr val="tx1"/>
                </a:solidFill>
              </a:rPr>
              <a:t>3 :ماهی های چرب(سالمون)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گردو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روغن کلزا و تخم کتان </a:t>
            </a:r>
            <a:endParaRPr lang="fa-IR" dirty="0">
              <a:solidFill>
                <a:schemeClr val="tx1"/>
              </a:solidFill>
            </a:endParaRP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918" y="3421770"/>
            <a:ext cx="3668357" cy="232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67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ویتامین 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در نور خورشید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از دلایل افسردگی افراد در فصل زمستان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کمبود آن افسردگی را افزایش میدهد.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ضدالتهاب 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464" y="1965960"/>
            <a:ext cx="3550023" cy="372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2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ویتامین های گروه </a:t>
            </a:r>
            <a:r>
              <a:rPr lang="en-US" dirty="0">
                <a:solidFill>
                  <a:schemeClr val="tx1"/>
                </a:solidFill>
              </a:rPr>
              <a:t>B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ساخت ناقل های عصبی،تولید انرژی و عملکرد سلول های عصبی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اسید فولیک و  ب6   وب12 مهمترین هستند.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اسید فولیک:جگر،قارچ،سبزیجات سبز،بروکلی،گوشت ها ،پرتقال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</a:t>
            </a:r>
            <a:r>
              <a:rPr lang="en-US" dirty="0" smtClean="0">
                <a:solidFill>
                  <a:schemeClr val="tx1"/>
                </a:solidFill>
              </a:rPr>
              <a:t>B12</a:t>
            </a:r>
            <a:r>
              <a:rPr lang="fa-IR" dirty="0" smtClean="0">
                <a:solidFill>
                  <a:schemeClr val="tx1"/>
                </a:solidFill>
              </a:rPr>
              <a:t>: تخم مرغ ،شیر ،ماهی وگوشت ها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</a:t>
            </a:r>
            <a:r>
              <a:rPr lang="en-US" dirty="0" smtClean="0">
                <a:solidFill>
                  <a:schemeClr val="tx1"/>
                </a:solidFill>
              </a:rPr>
              <a:t>B6:</a:t>
            </a:r>
            <a:r>
              <a:rPr lang="fa-IR" dirty="0" smtClean="0">
                <a:solidFill>
                  <a:schemeClr val="tx1"/>
                </a:solidFill>
              </a:rPr>
              <a:t>: گوشت ،غلات کامل ،منغزها و سبزی ها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235488"/>
            <a:ext cx="3611880" cy="18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85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ویتامین های گروه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تیامین یا </a:t>
            </a:r>
            <a:r>
              <a:rPr lang="en-US" dirty="0" smtClean="0">
                <a:solidFill>
                  <a:schemeClr val="tx1"/>
                </a:solidFill>
              </a:rPr>
              <a:t>B1 </a:t>
            </a:r>
            <a:r>
              <a:rPr lang="fa-IR" dirty="0" smtClean="0">
                <a:solidFill>
                  <a:schemeClr val="tx1"/>
                </a:solidFill>
              </a:rPr>
              <a:t>: ویتامین محلول درآب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تولید انرژی و حمایت از سیستم عصبی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: نخودفرنگی،اسفناج،تخم مرغ و پرتقال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ریبوفلاوین یا </a:t>
            </a:r>
            <a:r>
              <a:rPr lang="en-US" dirty="0" smtClean="0">
                <a:solidFill>
                  <a:schemeClr val="tx1"/>
                </a:solidFill>
              </a:rPr>
              <a:t>B2</a:t>
            </a:r>
            <a:r>
              <a:rPr lang="fa-IR" dirty="0" smtClean="0">
                <a:solidFill>
                  <a:schemeClr val="tx1"/>
                </a:solidFill>
              </a:rPr>
              <a:t>: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متابولیسم انرژی وضد افسردگی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:تخم مرغ،سبزیجات برگ سبز،قارچ،بادام و تخمه</a:t>
            </a:r>
            <a:endParaRPr lang="fa-IR" dirty="0">
              <a:solidFill>
                <a:schemeClr val="tx1"/>
              </a:solidFill>
            </a:endParaRP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845888"/>
            <a:ext cx="3211942" cy="229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922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روی 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نقش مهم در عملکرد سیستم عصبی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تعادل آن در پیشگیری و درمان افسردگی مهم است.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روی :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گوشت ها،مرغ و ماهی،شیر و فرآروده ها غلات کامل ،حبوبات و مغزها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84" y="609600"/>
            <a:ext cx="3324112" cy="256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06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منیزیوم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عنصر مهم ضد خستگی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دریافت منیزیوم با کاهش افسردگی مرتبط است.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: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حبوبات،دانه ها،مغزها ،سبزیجات برگ سبز و شیر وموز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1" y="1094422"/>
            <a:ext cx="3711388" cy="262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58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ویتامین </a:t>
            </a:r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ویتامین آنتی اکسیدان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خنثی کردن رادیکال آزاد(عامل صدمه به سلول و استرس اکسیداتیو)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:میوه و سبزیجات تازه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مرکبات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فلفل سبز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کیوی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گوجه فرنگی 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041" y="3655639"/>
            <a:ext cx="4572000" cy="244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5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ویتامین </a:t>
            </a:r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آنتی اکسیدان سلولی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هم در درمان و هم در پیشگیری افسردگی موثر است.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مهمترین منبع : روغن های گیاهی و مغزها(بادام)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در سرخ کردن با حرارت بالا آسیب می بیند.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57" y="3985260"/>
            <a:ext cx="4260029" cy="21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7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کارنیتین: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نوعی اسید آمینه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تولید و متابولیسم انرژی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بهبود خلق وخوی و درمان افسردگی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حیوانی: مرغ ،گوشت،ماهی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31" y="1825943"/>
            <a:ext cx="4830183" cy="394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758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کوآنزیم </a:t>
            </a:r>
            <a:r>
              <a:rPr lang="en-US" dirty="0" smtClean="0">
                <a:solidFill>
                  <a:schemeClr val="tx1"/>
                </a:solidFill>
              </a:rPr>
              <a:t>Q10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یک کوآنزیم وآنتی اکسیدان مهم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تولید انرژی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بهبود خستگی مزمن و افسردگی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در گوشت و مرغ و ماهی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6" y="879439"/>
            <a:ext cx="4109421" cy="393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698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8014" y="406101"/>
            <a:ext cx="8001000" cy="1487246"/>
          </a:xfrm>
        </p:spPr>
        <p:txBody>
          <a:bodyPr/>
          <a:lstStyle/>
          <a:p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تغذیه و افسردگی</a:t>
            </a:r>
            <a:endParaRPr lang="fa-I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8805" y="2520677"/>
            <a:ext cx="8128504" cy="3213149"/>
          </a:xfrm>
        </p:spPr>
        <p:txBody>
          <a:bodyPr/>
          <a:lstStyle/>
          <a:p>
            <a:endParaRPr lang="fa-IR" dirty="0"/>
          </a:p>
          <a:p>
            <a:endParaRPr lang="fa-IR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a-I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تهیه و تنظیم : نسرین حیدری</a:t>
            </a:r>
          </a:p>
          <a:p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کارشناس تغذیه و رژیم درمانی</a:t>
            </a:r>
            <a:endParaRPr lang="fa-I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728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سلنیوم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ماده معدنی کمیاب موثر در تیروئید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نوعی انتی اکسیدان و خنثی سازی رایکال آزاد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سلنیوم غذاها بستگی به مقدار آن در خاک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:ماهی ،گوشت،غذاهای دریایی،گردو و جوانه گندم،آجیل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04" y="4354270"/>
            <a:ext cx="4077147" cy="183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037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چای سبز داروی افسردگی: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حاوی آنتی اکسیدان(پلی فنول )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کاهش اضطراب و استرس(آرام بخش)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فاقد کافئین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مصرف متعادل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194561"/>
            <a:ext cx="4569311" cy="414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160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کافئین (تیغ دو لبه):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تحریک سیستم عصبی واختلال خواب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تشدید افسردگی با مصرف زیاد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اثر موقت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نابود کننده سروتونین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65960"/>
            <a:ext cx="4203551" cy="35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190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چاقی و افسردگی(ارتباط دو سویه): 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افراد چاق افسرده میشوند و افراد افسرده چاق می شوند!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چاقی با کاهش اعتماد به نفس و انزوا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افسردگی با افزایش اشتها و خستگی و بی تحرکی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خوردن احساسی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چاق ها اول افسردگی را درمان کنند.</a:t>
            </a:r>
          </a:p>
          <a:p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32" y="3270325"/>
            <a:ext cx="3808262" cy="291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03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4364" y="566570"/>
            <a:ext cx="9875520" cy="1356360"/>
          </a:xfrm>
        </p:spPr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غذاهای مضر در افسردگی: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قندهای ساده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غلات تصفیه شده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غذاهای فرآوری شده و فست فودی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روغن های جامد و چربی های اشباع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406" y="1244750"/>
            <a:ext cx="2867025" cy="1980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364" y="3903570"/>
            <a:ext cx="3160060" cy="219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395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بهترین رژیم غذایی برای افسردگی: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رژیم مدیترانه ای (کاهش التهاب)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میوه و سبزی ها ،غلات سبوسدار،حبوبات ،مغزها و آجیل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مصرف اندک گوشت قرمز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مصرف ماهی و ماکیان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استفاده از ادویه جات و گیاهان به جای نمک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روغن زیتون کیمیای سلامتی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05" y="2804161"/>
            <a:ext cx="3060439" cy="329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093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9540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مقدمه: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افسردگی یکی از شایع ترین مشکلات بهداشت روان است.10 درصد از جمعیت  جمعیت جهان را درگیر کرده است. </a:t>
            </a:r>
          </a:p>
          <a:p>
            <a:pPr>
              <a:buFont typeface="Wingdings" panose="05000000000000000000" pitchFamily="2" charset="2"/>
              <a:buChar char="v"/>
            </a:pPr>
            <a:endParaRPr lang="fa-IR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a-I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بنابر اعلام سازمان جهانی بهداشتی در سال ۲۰۰۲ افسردگی از نظر باری که به جامعه تحمیل می کند، چهارمین رتبه را در بین بیماری ها داراست .</a:t>
            </a:r>
          </a:p>
          <a:p>
            <a:pPr>
              <a:buFont typeface="Wingdings" panose="05000000000000000000" pitchFamily="2" charset="2"/>
              <a:buChar char="v"/>
            </a:pPr>
            <a:endParaRPr lang="fa-IR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نشانه های افسردگی:تحریک پذیری،بی خوابی یا پرخوابی،خستگی وضعف،کاهش یا افزایش وزن  و کاهش تمرکز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 </a:t>
            </a:r>
            <a:endParaRPr lang="fa-IR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21" y="510129"/>
            <a:ext cx="1979407" cy="247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20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ارتباط تغذیه و افسردگی: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endParaRPr lang="fa-IR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r>
              <a:rPr lang="fa-I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کمبودهای </a:t>
            </a:r>
            <a:r>
              <a:rPr lang="fa-I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تغذیه ای نقش مهمی در بروز افسردگی دارند. از طرف دیگر، کسانی که دچار افسردگی هستند غالباً تغذیه نامناسبی دارند و بنابراین از این جهت در معرض خطر هستند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fa-IR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a-I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تغذیه نامناسب یا عامل افسردگی است یا در نتیجه افسردگی حاصل میشود.</a:t>
            </a:r>
          </a:p>
          <a:p>
            <a:r>
              <a:rPr lang="fa-I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ریشه بسیاری ازتغییرات خلق وخو کمبود های تغذیه است.</a:t>
            </a:r>
          </a:p>
          <a:p>
            <a:r>
              <a:rPr lang="fa-I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در مناطق مدیترانه ای آمار افسردگی کمتراست. (میوه،سبزیجات،مغزها و حبوبات)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3" y="609600"/>
            <a:ext cx="3539265" cy="217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نقش تغذیه 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fa-IR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fa-IR" dirty="0" smtClean="0">
                <a:solidFill>
                  <a:schemeClr val="tx1"/>
                </a:solidFill>
              </a:rPr>
              <a:t>موادمغذی </a:t>
            </a:r>
            <a:r>
              <a:rPr lang="fa-IR" dirty="0">
                <a:solidFill>
                  <a:schemeClr val="tx1"/>
                </a:solidFill>
              </a:rPr>
              <a:t>تأثیر زیادی بر روی رفتار و عملکرد مغزی دارند. برنامه ی غذایی نامناسب به خصوص مصرف زیاد تنقلات پرکالری و فاقد مواد مغذی، علت اصلی بروز افسردگی </a:t>
            </a:r>
            <a:r>
              <a:rPr lang="fa-IR" dirty="0" smtClean="0">
                <a:solidFill>
                  <a:schemeClr val="tx1"/>
                </a:solidFill>
              </a:rPr>
              <a:t>است.</a:t>
            </a:r>
            <a:endParaRPr lang="fa-IR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fa-IR" dirty="0" smtClean="0">
                <a:solidFill>
                  <a:schemeClr val="tx1"/>
                </a:solidFill>
              </a:rPr>
              <a:t>، </a:t>
            </a:r>
            <a:r>
              <a:rPr lang="fa-IR" dirty="0">
                <a:solidFill>
                  <a:schemeClr val="tx1"/>
                </a:solidFill>
              </a:rPr>
              <a:t>زیرا ترکیباتی بنام «انتقال دهنده های عصبی» در مغز تحت تأثیر غذایی است که </a:t>
            </a:r>
            <a:r>
              <a:rPr lang="fa-IR" dirty="0" smtClean="0">
                <a:solidFill>
                  <a:schemeClr val="tx1"/>
                </a:solidFill>
              </a:rPr>
              <a:t>می خوریم.</a:t>
            </a:r>
          </a:p>
          <a:p>
            <a:pPr>
              <a:lnSpc>
                <a:spcPct val="100000"/>
              </a:lnSpc>
            </a:pPr>
            <a:r>
              <a:rPr lang="fa-IR" dirty="0">
                <a:solidFill>
                  <a:schemeClr val="tx1"/>
                </a:solidFill>
              </a:rPr>
              <a:t>بسیاری از مواد مغذی در عملکرد مغزی و هورمونی بدن شرکت دارند که احساسات ما را تحت تأثیر قرار می دهند. بنابراین یک برنامه غذایی </a:t>
            </a:r>
            <a:r>
              <a:rPr lang="fa-IR" dirty="0" smtClean="0">
                <a:solidFill>
                  <a:schemeClr val="tx1"/>
                </a:solidFill>
              </a:rPr>
              <a:t>سالم و متعادل برای پیشگیری و درمان افسردگی مفید است.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67273"/>
            <a:ext cx="2751268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19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سروتونین دشمن افسردگی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>
              <a:solidFill>
                <a:schemeClr val="tx1"/>
              </a:solidFill>
            </a:endParaRPr>
          </a:p>
          <a:p>
            <a:r>
              <a:rPr lang="fa-IR" dirty="0" smtClean="0">
                <a:solidFill>
                  <a:schemeClr val="tx1"/>
                </a:solidFill>
              </a:rPr>
              <a:t>(سروتونین) یک ماده شیمیایی در مغز است که خلق و خو را تحت تاثیر قرار میدهد.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كاهش </a:t>
            </a:r>
            <a:r>
              <a:rPr lang="fa-IR" dirty="0">
                <a:solidFill>
                  <a:schemeClr val="tx1"/>
                </a:solidFill>
              </a:rPr>
              <a:t>آن سبب بی خوابی، بی علاقگی، فقدان انرژی، عدم تمركز حواس و افسردگی می </a:t>
            </a:r>
            <a:r>
              <a:rPr lang="fa-IR" dirty="0" smtClean="0">
                <a:solidFill>
                  <a:schemeClr val="tx1"/>
                </a:solidFill>
              </a:rPr>
              <a:t>شود.</a:t>
            </a:r>
          </a:p>
          <a:p>
            <a:r>
              <a:rPr lang="fa-IR" dirty="0">
                <a:solidFill>
                  <a:schemeClr val="tx1"/>
                </a:solidFill>
              </a:rPr>
              <a:t>تریپتوفان باعث ترشح هورمون سروتونین می </a:t>
            </a:r>
            <a:r>
              <a:rPr lang="fa-IR" dirty="0" smtClean="0">
                <a:solidFill>
                  <a:schemeClr val="tx1"/>
                </a:solidFill>
              </a:rPr>
              <a:t>شود.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تریپتوفان نمی تواند توسط بدن سنتز شود.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تریپتوفان از طریق غذا باید به بدن برسد.</a:t>
            </a:r>
            <a:endParaRPr lang="en-US" dirty="0">
              <a:solidFill>
                <a:schemeClr val="tx1"/>
              </a:solidFill>
            </a:endParaRP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11467"/>
            <a:ext cx="2891118" cy="207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2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منابع غذایی تریپتوفان: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کربوهیدرات های پیچیده (میوه،سبزیجات ،غلات کامل ،حبوبات)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ماهی سالمون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گوشت ماکیان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حبوبات(لوبیا و عدس)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تخم مرغ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شیر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آجیل،سویا،کنجد،تخمه آفتابگردان ،جو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موز،سیب زمینی،</a:t>
            </a:r>
          </a:p>
          <a:p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974487"/>
            <a:ext cx="4752190" cy="280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4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دوست و دشمن سروتونین: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دوستان :کافئین نابود کننده سروتونین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قند های ساده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استرس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دشمنان :ورزش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امگا3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یوگا و مدیتیشن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پروبیوتیک ها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647" y="2315584"/>
            <a:ext cx="3765177" cy="326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2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4000" dirty="0" smtClean="0">
                <a:solidFill>
                  <a:schemeClr val="tx1"/>
                </a:solidFill>
              </a:rPr>
              <a:t>کمبود کدام مواد مغذی بر افسردگی موثر است</a:t>
            </a:r>
            <a:r>
              <a:rPr lang="fa-IR" dirty="0" smtClean="0">
                <a:solidFill>
                  <a:schemeClr val="tx1"/>
                </a:solidFill>
              </a:rPr>
              <a:t>؟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آهن :کمبود آهن : بی حوصلگی،خستگی،تحریک پذیری و عصباینت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در خانم ها بیشتر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منابع آهن : گوشت ها،حبوبات،تخم مرغ،میوهای خشک</a:t>
            </a:r>
          </a:p>
          <a:p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61" y="3855272"/>
            <a:ext cx="4787153" cy="233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7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338</TotalTime>
  <Words>900</Words>
  <Application>Microsoft Office PowerPoint</Application>
  <PresentationFormat>Widescreen</PresentationFormat>
  <Paragraphs>143</Paragraphs>
  <Slides>26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Corbel</vt:lpstr>
      <vt:lpstr>Tahoma</vt:lpstr>
      <vt:lpstr>Wingdings</vt:lpstr>
      <vt:lpstr>Basis</vt:lpstr>
      <vt:lpstr>بسم الله الرحمن الرحیم</vt:lpstr>
      <vt:lpstr>تغذیه و افسردگی</vt:lpstr>
      <vt:lpstr>مقدمه:</vt:lpstr>
      <vt:lpstr>ارتباط تغذیه و افسردگی:</vt:lpstr>
      <vt:lpstr>نقش تغذیه :</vt:lpstr>
      <vt:lpstr>سروتونین دشمن افسردگی</vt:lpstr>
      <vt:lpstr>منابع غذایی تریپتوفان:</vt:lpstr>
      <vt:lpstr>دوست و دشمن سروتونین:</vt:lpstr>
      <vt:lpstr>کمبود کدام مواد مغذی بر افسردگی موثر است؟</vt:lpstr>
      <vt:lpstr>امگا 3 :</vt:lpstr>
      <vt:lpstr>ویتامین D</vt:lpstr>
      <vt:lpstr>ویتامین های گروه B</vt:lpstr>
      <vt:lpstr>ویتامین های گروه B</vt:lpstr>
      <vt:lpstr>روی :</vt:lpstr>
      <vt:lpstr>منیزیوم</vt:lpstr>
      <vt:lpstr>ویتامین c</vt:lpstr>
      <vt:lpstr>ویتامین E</vt:lpstr>
      <vt:lpstr>کارنیتین:</vt:lpstr>
      <vt:lpstr>کوآنزیم Q10</vt:lpstr>
      <vt:lpstr>سلنیوم</vt:lpstr>
      <vt:lpstr>چای سبز داروی افسردگی:</vt:lpstr>
      <vt:lpstr>کافئین (تیغ دو لبه):</vt:lpstr>
      <vt:lpstr>چاقی و افسردگی(ارتباط دو سویه): </vt:lpstr>
      <vt:lpstr>غذاهای مضر در افسردگی:</vt:lpstr>
      <vt:lpstr>بهترین رژیم غذایی برای افسردگی: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تغذیه و افسردگی</dc:title>
  <dc:creator>miss heidari</dc:creator>
  <cp:lastModifiedBy>miss heidari</cp:lastModifiedBy>
  <cp:revision>30</cp:revision>
  <dcterms:created xsi:type="dcterms:W3CDTF">2019-08-26T08:30:06Z</dcterms:created>
  <dcterms:modified xsi:type="dcterms:W3CDTF">2019-08-28T05:05:12Z</dcterms:modified>
</cp:coreProperties>
</file>