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8"/>
  </p:notesMasterIdLst>
  <p:sldIdLst>
    <p:sldId id="256" r:id="rId2"/>
    <p:sldId id="258" r:id="rId3"/>
    <p:sldId id="399" r:id="rId4"/>
    <p:sldId id="410" r:id="rId5"/>
    <p:sldId id="417" r:id="rId6"/>
    <p:sldId id="397" r:id="rId7"/>
    <p:sldId id="380" r:id="rId8"/>
    <p:sldId id="259" r:id="rId9"/>
    <p:sldId id="403" r:id="rId10"/>
    <p:sldId id="402" r:id="rId11"/>
    <p:sldId id="453" r:id="rId12"/>
    <p:sldId id="396" r:id="rId13"/>
    <p:sldId id="404" r:id="rId14"/>
    <p:sldId id="405" r:id="rId15"/>
    <p:sldId id="400" r:id="rId16"/>
    <p:sldId id="401" r:id="rId17"/>
    <p:sldId id="413" r:id="rId18"/>
    <p:sldId id="414" r:id="rId19"/>
    <p:sldId id="424" r:id="rId20"/>
    <p:sldId id="406" r:id="rId21"/>
    <p:sldId id="407" r:id="rId22"/>
    <p:sldId id="421" r:id="rId23"/>
    <p:sldId id="295" r:id="rId24"/>
    <p:sldId id="468" r:id="rId25"/>
    <p:sldId id="422"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37" autoAdjust="0"/>
  </p:normalViewPr>
  <p:slideViewPr>
    <p:cSldViewPr>
      <p:cViewPr varScale="1">
        <p:scale>
          <a:sx n="67" d="100"/>
          <a:sy n="67" d="100"/>
        </p:scale>
        <p:origin x="166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شهر</c:v>
                </c:pt>
              </c:strCache>
            </c:strRef>
          </c:tx>
          <c:invertIfNegative val="0"/>
          <c:cat>
            <c:strRef>
              <c:f>Sheet1!$A$2:$A$17</c:f>
              <c:strCache>
                <c:ptCount val="12"/>
                <c:pt idx="0">
                  <c:v>گيلان ومازندران</c:v>
                </c:pt>
                <c:pt idx="1">
                  <c:v>آذرغربي، شرقي ، اردبيل</c:v>
                </c:pt>
                <c:pt idx="2">
                  <c:v>گلستان، شمال خراسان</c:v>
                </c:pt>
                <c:pt idx="3">
                  <c:v>سمنان ومركز خراسان</c:v>
                </c:pt>
                <c:pt idx="4">
                  <c:v>س وب ، جنوب خراسان، كرمان شرق</c:v>
                </c:pt>
                <c:pt idx="5">
                  <c:v>يزد، اصفهان، چهارمحال، كرمان</c:v>
                </c:pt>
                <c:pt idx="6">
                  <c:v>بوشهر، هرمزگان ، خوزستان</c:v>
                </c:pt>
                <c:pt idx="7">
                  <c:v>تهران، البرز</c:v>
                </c:pt>
                <c:pt idx="8">
                  <c:v>زنجان، قزوين، قم ، مركزي</c:v>
                </c:pt>
                <c:pt idx="9">
                  <c:v>ايلام، كردستان،كرمانشاه، لرستان، همدان</c:v>
                </c:pt>
                <c:pt idx="10">
                  <c:v>فارس، كرمان ، كهكيلويه</c:v>
                </c:pt>
                <c:pt idx="11">
                  <c:v>كل</c:v>
                </c:pt>
              </c:strCache>
            </c:strRef>
          </c:cat>
          <c:val>
            <c:numRef>
              <c:f>Sheet1!$B$2:$B$17</c:f>
              <c:numCache>
                <c:formatCode>General</c:formatCode>
                <c:ptCount val="16"/>
                <c:pt idx="0">
                  <c:v>82.3</c:v>
                </c:pt>
                <c:pt idx="1">
                  <c:v>80.2</c:v>
                </c:pt>
                <c:pt idx="2">
                  <c:v>95.3</c:v>
                </c:pt>
                <c:pt idx="3">
                  <c:v>90.4</c:v>
                </c:pt>
                <c:pt idx="4">
                  <c:v>84.2</c:v>
                </c:pt>
                <c:pt idx="5">
                  <c:v>85.7</c:v>
                </c:pt>
                <c:pt idx="6">
                  <c:v>93.5</c:v>
                </c:pt>
                <c:pt idx="7">
                  <c:v>88.9</c:v>
                </c:pt>
                <c:pt idx="8">
                  <c:v>87.9</c:v>
                </c:pt>
                <c:pt idx="9">
                  <c:v>79.400000000000006</c:v>
                </c:pt>
                <c:pt idx="10">
                  <c:v>91.4</c:v>
                </c:pt>
                <c:pt idx="11">
                  <c:v>87.3</c:v>
                </c:pt>
              </c:numCache>
            </c:numRef>
          </c:val>
        </c:ser>
        <c:ser>
          <c:idx val="1"/>
          <c:order val="1"/>
          <c:tx>
            <c:strRef>
              <c:f>Sheet1!$C$1</c:f>
              <c:strCache>
                <c:ptCount val="1"/>
                <c:pt idx="0">
                  <c:v>روستا</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2"/>
                <c:pt idx="0">
                  <c:v>گيلان ومازندران</c:v>
                </c:pt>
                <c:pt idx="1">
                  <c:v>آذرغربي، شرقي ، اردبيل</c:v>
                </c:pt>
                <c:pt idx="2">
                  <c:v>گلستان، شمال خراسان</c:v>
                </c:pt>
                <c:pt idx="3">
                  <c:v>سمنان ومركز خراسان</c:v>
                </c:pt>
                <c:pt idx="4">
                  <c:v>س وب ، جنوب خراسان، كرمان شرق</c:v>
                </c:pt>
                <c:pt idx="5">
                  <c:v>يزد، اصفهان، چهارمحال، كرمان</c:v>
                </c:pt>
                <c:pt idx="6">
                  <c:v>بوشهر، هرمزگان ، خوزستان</c:v>
                </c:pt>
                <c:pt idx="7">
                  <c:v>تهران، البرز</c:v>
                </c:pt>
                <c:pt idx="8">
                  <c:v>زنجان، قزوين، قم ، مركزي</c:v>
                </c:pt>
                <c:pt idx="9">
                  <c:v>ايلام، كردستان،كرمانشاه، لرستان، همدان</c:v>
                </c:pt>
                <c:pt idx="10">
                  <c:v>فارس، كرمان ، كهكيلويه</c:v>
                </c:pt>
                <c:pt idx="11">
                  <c:v>كل</c:v>
                </c:pt>
              </c:strCache>
            </c:strRef>
          </c:cat>
          <c:val>
            <c:numRef>
              <c:f>Sheet1!$C$2:$C$17</c:f>
              <c:numCache>
                <c:formatCode>General</c:formatCode>
                <c:ptCount val="16"/>
                <c:pt idx="0">
                  <c:v>81.5</c:v>
                </c:pt>
                <c:pt idx="1">
                  <c:v>69.400000000000006</c:v>
                </c:pt>
                <c:pt idx="2">
                  <c:v>95.4</c:v>
                </c:pt>
                <c:pt idx="3">
                  <c:v>80.5</c:v>
                </c:pt>
                <c:pt idx="4">
                  <c:v>78.400000000000006</c:v>
                </c:pt>
                <c:pt idx="5">
                  <c:v>85.7</c:v>
                </c:pt>
                <c:pt idx="6">
                  <c:v>90</c:v>
                </c:pt>
                <c:pt idx="7">
                  <c:v>94.4</c:v>
                </c:pt>
                <c:pt idx="8">
                  <c:v>85.5</c:v>
                </c:pt>
                <c:pt idx="9">
                  <c:v>75.3</c:v>
                </c:pt>
                <c:pt idx="10">
                  <c:v>91.1</c:v>
                </c:pt>
                <c:pt idx="11">
                  <c:v>83.6</c:v>
                </c:pt>
              </c:numCache>
            </c:numRef>
          </c:val>
        </c:ser>
        <c:ser>
          <c:idx val="2"/>
          <c:order val="2"/>
          <c:tx>
            <c:strRef>
              <c:f>Sheet1!$D$1</c:f>
              <c:strCache>
                <c:ptCount val="1"/>
                <c:pt idx="0">
                  <c:v>Column1</c:v>
                </c:pt>
              </c:strCache>
            </c:strRef>
          </c:tx>
          <c:invertIfNegative val="0"/>
          <c:cat>
            <c:strRef>
              <c:f>Sheet1!$A$2:$A$17</c:f>
              <c:strCache>
                <c:ptCount val="12"/>
                <c:pt idx="0">
                  <c:v>گيلان ومازندران</c:v>
                </c:pt>
                <c:pt idx="1">
                  <c:v>آذرغربي، شرقي ، اردبيل</c:v>
                </c:pt>
                <c:pt idx="2">
                  <c:v>گلستان، شمال خراسان</c:v>
                </c:pt>
                <c:pt idx="3">
                  <c:v>سمنان ومركز خراسان</c:v>
                </c:pt>
                <c:pt idx="4">
                  <c:v>س وب ، جنوب خراسان، كرمان شرق</c:v>
                </c:pt>
                <c:pt idx="5">
                  <c:v>يزد، اصفهان، چهارمحال، كرمان</c:v>
                </c:pt>
                <c:pt idx="6">
                  <c:v>بوشهر، هرمزگان ، خوزستان</c:v>
                </c:pt>
                <c:pt idx="7">
                  <c:v>تهران، البرز</c:v>
                </c:pt>
                <c:pt idx="8">
                  <c:v>زنجان، قزوين، قم ، مركزي</c:v>
                </c:pt>
                <c:pt idx="9">
                  <c:v>ايلام، كردستان،كرمانشاه، لرستان، همدان</c:v>
                </c:pt>
                <c:pt idx="10">
                  <c:v>فارس، كرمان ، كهكيلويه</c:v>
                </c:pt>
                <c:pt idx="11">
                  <c:v>كل</c:v>
                </c:pt>
              </c:strCache>
            </c:strRef>
          </c:cat>
          <c:val>
            <c:numRef>
              <c:f>Sheet1!$D$2:$D$17</c:f>
              <c:numCache>
                <c:formatCode>General</c:formatCode>
                <c:ptCount val="16"/>
              </c:numCache>
            </c:numRef>
          </c:val>
        </c:ser>
        <c:dLbls>
          <c:showLegendKey val="0"/>
          <c:showVal val="0"/>
          <c:showCatName val="0"/>
          <c:showSerName val="0"/>
          <c:showPercent val="0"/>
          <c:showBubbleSize val="0"/>
        </c:dLbls>
        <c:gapWidth val="150"/>
        <c:axId val="287416096"/>
        <c:axId val="293020320"/>
      </c:barChart>
      <c:catAx>
        <c:axId val="287416096"/>
        <c:scaling>
          <c:orientation val="minMax"/>
        </c:scaling>
        <c:delete val="0"/>
        <c:axPos val="b"/>
        <c:numFmt formatCode="General" sourceLinked="0"/>
        <c:majorTickMark val="out"/>
        <c:minorTickMark val="none"/>
        <c:tickLblPos val="nextTo"/>
        <c:txPr>
          <a:bodyPr/>
          <a:lstStyle/>
          <a:p>
            <a:pPr>
              <a:defRPr lang="en-US" sz="1050" b="1"/>
            </a:pPr>
            <a:endParaRPr lang="en-US"/>
          </a:p>
        </c:txPr>
        <c:crossAx val="293020320"/>
        <c:crosses val="autoZero"/>
        <c:auto val="1"/>
        <c:lblAlgn val="ctr"/>
        <c:lblOffset val="100"/>
        <c:noMultiLvlLbl val="0"/>
      </c:catAx>
      <c:valAx>
        <c:axId val="293020320"/>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287416096"/>
        <c:crosses val="autoZero"/>
        <c:crossBetween val="between"/>
      </c:valAx>
    </c:plotArea>
    <c:legend>
      <c:legendPos val="r"/>
      <c:legendEntry>
        <c:idx val="2"/>
        <c:delete val="1"/>
      </c:legendEntry>
      <c:overlay val="0"/>
      <c:txPr>
        <a:bodyPr/>
        <a:lstStyle/>
        <a:p>
          <a:pPr>
            <a:defRPr lang="en-US" b="1"/>
          </a:pPr>
          <a:endParaRPr lang="en-US"/>
        </a:p>
      </c:txPr>
    </c:legend>
    <c:plotVisOnly val="1"/>
    <c:dispBlanksAs val="gap"/>
    <c:showDLblsOverMax val="0"/>
  </c:chart>
  <c:spPr>
    <a:ln>
      <a:solidFill>
        <a:srgbClr val="00B0F0"/>
      </a:solidFill>
    </a:ln>
  </c:spPr>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0.67361</cdr:x>
      <cdr:y>0.8165</cdr:y>
    </cdr:from>
    <cdr:to>
      <cdr:x>0.98611</cdr:x>
      <cdr:y>1</cdr:y>
    </cdr:to>
    <cdr:sp macro="" textlink="">
      <cdr:nvSpPr>
        <cdr:cNvPr id="2" name="Rectangle 1"/>
        <cdr:cNvSpPr/>
      </cdr:nvSpPr>
      <cdr:spPr>
        <a:xfrm xmlns:a="http://schemas.openxmlformats.org/drawingml/2006/main">
          <a:off x="5543560" y="4068779"/>
          <a:ext cx="2571768" cy="91440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rtl="1"/>
          <a:r>
            <a:rPr lang="fa-IR" b="1" dirty="0" smtClean="0">
              <a:solidFill>
                <a:schemeClr val="tx1"/>
              </a:solidFill>
            </a:rPr>
            <a:t>25 هيدروكسي   </a:t>
          </a:r>
          <a:r>
            <a:rPr lang="en-US" b="1" dirty="0" smtClean="0">
              <a:solidFill>
                <a:schemeClr val="tx1"/>
              </a:solidFill>
            </a:rPr>
            <a:t>D3</a:t>
          </a:r>
          <a:r>
            <a:rPr lang="fa-IR" b="1" dirty="0" smtClean="0">
              <a:solidFill>
                <a:schemeClr val="tx1"/>
              </a:solidFill>
            </a:rPr>
            <a:t>  30-20 نانو گرم / ميلي ليتر</a:t>
          </a:r>
          <a:endParaRPr lang="fa-IR"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9917E-8B70-4F50-82A1-D968778F0877}" type="datetimeFigureOut">
              <a:rPr lang="en-US" smtClean="0"/>
              <a:pPr/>
              <a:t>10/11/2022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2A06C-A049-4624-B7D1-7F2A8BB01B5E}" type="slidenum">
              <a:rPr lang="en-US" smtClean="0"/>
              <a:pPr/>
              <a:t>‹#›</a:t>
            </a:fld>
            <a:endParaRPr lang="en-US"/>
          </a:p>
        </p:txBody>
      </p:sp>
    </p:spTree>
    <p:extLst>
      <p:ext uri="{BB962C8B-B14F-4D97-AF65-F5344CB8AC3E}">
        <p14:creationId xmlns:p14="http://schemas.microsoft.com/office/powerpoint/2010/main" val="346954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Some examples of vitamin D content in foods are shown here. Fish, including salmon and tuna are excellent sources. Egg also contains vitamin D, the highest concentration is in the yolk. Other good food sources include</a:t>
            </a:r>
          </a:p>
          <a:p>
            <a:pPr>
              <a:spcBef>
                <a:spcPct val="0"/>
              </a:spcBef>
            </a:pPr>
            <a:r>
              <a:rPr lang="en-US" altLang="en-US" smtClean="0"/>
              <a:t>3 oz Beef Liver which contains 42 IU,  and 3 oz Pork spareribs  which contains 88 IU</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0BB0F07-D15E-4227-8F1D-AC56D6409F30}" type="slidenum">
              <a:rPr lang="en-US" altLang="en-US">
                <a:latin typeface="Calibri" pitchFamily="34" charset="0"/>
              </a:rPr>
              <a:pPr fontAlgn="base">
                <a:spcBef>
                  <a:spcPct val="0"/>
                </a:spcBef>
                <a:spcAft>
                  <a:spcPct val="0"/>
                </a:spcAft>
              </a:pPr>
              <a:t>8</a:t>
            </a:fld>
            <a:endParaRPr lang="en-US" altLang="en-US">
              <a:latin typeface="Calibri" pitchFamily="34" charset="0"/>
            </a:endParaRPr>
          </a:p>
        </p:txBody>
      </p:sp>
    </p:spTree>
    <p:extLst>
      <p:ext uri="{BB962C8B-B14F-4D97-AF65-F5344CB8AC3E}">
        <p14:creationId xmlns:p14="http://schemas.microsoft.com/office/powerpoint/2010/main" val="26329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18090-C68A-4905-9851-9D0A68DA57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F0EECAD7-CC02-4F4F-915C-FB584B9C49D3}" type="slidenum">
              <a:rPr lang="fa-IR" altLang="en-US"/>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4533818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D8D9FEB5-DCDE-4DB9-A4C7-DB0169DAF1EE}" type="slidenum">
              <a:rPr lang="fa-IR" altLang="en-US"/>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34797474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18090-C68A-4905-9851-9D0A68DA57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18090-C68A-4905-9851-9D0A68DA57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18090-C68A-4905-9851-9D0A68DA57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93C7A-4507-4C28-BF57-6643B39F5EA7}"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18090-C68A-4905-9851-9D0A68DA57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5393C7A-4507-4C28-BF57-6643B39F5EA7}" type="datetimeFigureOut">
              <a:rPr lang="en-US" smtClean="0"/>
              <a:pPr/>
              <a:t>10/11/2022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1718090-C68A-4905-9851-9D0A68DA57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نقش ويتامين </a:t>
            </a:r>
            <a:r>
              <a:rPr lang="en-US" dirty="0" smtClean="0"/>
              <a:t>D</a:t>
            </a:r>
            <a:r>
              <a:rPr lang="fa-IR" dirty="0" smtClean="0"/>
              <a:t> در سلامت</a:t>
            </a:r>
            <a:endParaRPr lang="en-US" dirty="0"/>
          </a:p>
        </p:txBody>
      </p:sp>
      <p:sp>
        <p:nvSpPr>
          <p:cNvPr id="3" name="Subtitle 2"/>
          <p:cNvSpPr>
            <a:spLocks noGrp="1"/>
          </p:cNvSpPr>
          <p:nvPr>
            <p:ph type="subTitle" idx="1"/>
          </p:nvPr>
        </p:nvSpPr>
        <p:spPr/>
        <p:txBody>
          <a:bodyPr/>
          <a:lstStyle/>
          <a:p>
            <a:pPr algn="r" rtl="1"/>
            <a:r>
              <a:rPr lang="fa-IR" dirty="0" smtClean="0"/>
              <a:t>نسرین حیدری</a:t>
            </a:r>
            <a:endParaRPr lang="fa-IR" dirty="0" smtClean="0"/>
          </a:p>
          <a:p>
            <a:pPr algn="r" rtl="1"/>
            <a:r>
              <a:rPr lang="fa-IR" dirty="0" smtClean="0"/>
              <a:t>کارشناس تغذیه معاونت درمان</a:t>
            </a:r>
          </a:p>
          <a:p>
            <a:pPr algn="r" rtl="1"/>
            <a:r>
              <a:rPr lang="fa-IR" smtClean="0"/>
              <a:t>شهريور </a:t>
            </a:r>
            <a:r>
              <a:rPr lang="fa-IR" smtClean="0">
                <a:latin typeface="+mj-lt"/>
                <a:cs typeface="+mj-cs"/>
              </a:rPr>
              <a:t>1400</a:t>
            </a:r>
            <a:endParaRPr lang="en-US" dirty="0">
              <a:latin typeface="+mj-lt"/>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rtl="1"/>
            <a:r>
              <a:rPr lang="fa-IR" altLang="en-US" dirty="0" smtClean="0">
                <a:cs typeface="B Mitra" pitchFamily="2" charset="-78"/>
              </a:rPr>
              <a:t>روش</a:t>
            </a:r>
            <a:r>
              <a:rPr lang="en-US" altLang="en-US" dirty="0" smtClean="0">
                <a:cs typeface="B Mitra" pitchFamily="2" charset="-78"/>
              </a:rPr>
              <a:t> </a:t>
            </a:r>
            <a:r>
              <a:rPr lang="fa-IR" altLang="en-US" dirty="0" smtClean="0">
                <a:cs typeface="B Mitra" pitchFamily="2" charset="-78"/>
              </a:rPr>
              <a:t>های </a:t>
            </a:r>
            <a:r>
              <a:rPr lang="fa-IR" altLang="en-US" dirty="0">
                <a:cs typeface="B Mitra" pitchFamily="2" charset="-78"/>
              </a:rPr>
              <a:t>ارزیابی وضع تغذیۀ ویتامین </a:t>
            </a:r>
            <a:r>
              <a:rPr lang="en-US" altLang="en-US" dirty="0">
                <a:cs typeface="B Mitra" pitchFamily="2" charset="-78"/>
              </a:rPr>
              <a:t>D</a:t>
            </a:r>
          </a:p>
        </p:txBody>
      </p:sp>
      <p:sp>
        <p:nvSpPr>
          <p:cNvPr id="36867" name="Rectangle 3"/>
          <p:cNvSpPr>
            <a:spLocks noGrp="1" noChangeArrowheads="1"/>
          </p:cNvSpPr>
          <p:nvPr>
            <p:ph idx="1"/>
          </p:nvPr>
        </p:nvSpPr>
        <p:spPr/>
        <p:txBody>
          <a:bodyPr/>
          <a:lstStyle/>
          <a:p>
            <a:pPr algn="r" rtl="1"/>
            <a:r>
              <a:rPr lang="fa-IR" altLang="en-US" dirty="0">
                <a:cs typeface="B Mitra" pitchFamily="2" charset="-78"/>
              </a:rPr>
              <a:t>اندازه گیری </a:t>
            </a:r>
            <a:r>
              <a:rPr lang="fa-IR" altLang="en-US" dirty="0" smtClean="0">
                <a:cs typeface="B Mitra" pitchFamily="2" charset="-78"/>
              </a:rPr>
              <a:t>سطح </a:t>
            </a:r>
            <a:r>
              <a:rPr lang="fa-IR" altLang="en-US" dirty="0">
                <a:cs typeface="B Mitra" pitchFamily="2" charset="-78"/>
              </a:rPr>
              <a:t>سرمی </a:t>
            </a:r>
            <a:r>
              <a:rPr lang="en-US" altLang="en-US" dirty="0">
                <a:cs typeface="B Mitra" pitchFamily="2" charset="-78"/>
              </a:rPr>
              <a:t>1, 25(OH)</a:t>
            </a:r>
            <a:r>
              <a:rPr lang="en-US" altLang="en-US" baseline="-25000" dirty="0">
                <a:cs typeface="B Mitra" pitchFamily="2" charset="-78"/>
              </a:rPr>
              <a:t>2</a:t>
            </a:r>
            <a:r>
              <a:rPr lang="en-US" altLang="en-US" dirty="0">
                <a:cs typeface="B Mitra" pitchFamily="2" charset="-78"/>
              </a:rPr>
              <a:t>D</a:t>
            </a:r>
            <a:r>
              <a:rPr lang="fa-IR" altLang="en-US" dirty="0">
                <a:cs typeface="B Mitra" pitchFamily="2" charset="-78"/>
              </a:rPr>
              <a:t> </a:t>
            </a:r>
            <a:r>
              <a:rPr lang="fa-IR" altLang="en-US" dirty="0" smtClean="0">
                <a:cs typeface="B Mitra" pitchFamily="2" charset="-78"/>
              </a:rPr>
              <a:t>؟؟ </a:t>
            </a:r>
            <a:endParaRPr lang="fa-IR" altLang="en-US" dirty="0">
              <a:cs typeface="B Mitra" pitchFamily="2" charset="-78"/>
            </a:endParaRPr>
          </a:p>
          <a:p>
            <a:pPr algn="r" rtl="1"/>
            <a:r>
              <a:rPr lang="fa-IR" altLang="en-US" dirty="0">
                <a:cs typeface="B Mitra" pitchFamily="2" charset="-78"/>
              </a:rPr>
              <a:t>اندازه گیری </a:t>
            </a:r>
            <a:r>
              <a:rPr lang="fa-IR" altLang="en-US" dirty="0" smtClean="0">
                <a:cs typeface="B Mitra" pitchFamily="2" charset="-78"/>
              </a:rPr>
              <a:t>سطح </a:t>
            </a:r>
            <a:r>
              <a:rPr lang="fa-IR" altLang="en-US" dirty="0">
                <a:cs typeface="B Mitra" pitchFamily="2" charset="-78"/>
              </a:rPr>
              <a:t>سرمی </a:t>
            </a:r>
            <a:r>
              <a:rPr lang="en-US" altLang="en-US" dirty="0">
                <a:cs typeface="B Mitra" pitchFamily="2" charset="-78"/>
              </a:rPr>
              <a:t>25(OH)D</a:t>
            </a:r>
            <a:r>
              <a:rPr lang="fa-IR" altLang="en-US" dirty="0">
                <a:cs typeface="B Mitra" pitchFamily="2" charset="-78"/>
              </a:rPr>
              <a:t> </a:t>
            </a:r>
          </a:p>
          <a:p>
            <a:pPr algn="r" rtl="1"/>
            <a:r>
              <a:rPr lang="en-US" altLang="en-US" dirty="0" smtClean="0">
                <a:cs typeface="B Mitra" pitchFamily="2" charset="-78"/>
              </a:rPr>
              <a:t>Bone </a:t>
            </a:r>
            <a:r>
              <a:rPr lang="en-US" altLang="en-US" dirty="0">
                <a:cs typeface="B Mitra" pitchFamily="2" charset="-78"/>
              </a:rPr>
              <a:t>alkaline phosphatase (BALP)</a:t>
            </a:r>
            <a:endParaRPr lang="fa-IR" altLang="en-US" dirty="0">
              <a:cs typeface="B Mitra" pitchFamily="2" charset="-78"/>
            </a:endParaRPr>
          </a:p>
          <a:p>
            <a:pPr algn="r" rtl="1"/>
            <a:r>
              <a:rPr lang="fa-IR" altLang="en-US" dirty="0" smtClean="0">
                <a:cs typeface="B Mitra" pitchFamily="2" charset="-78"/>
              </a:rPr>
              <a:t>استئوکلسین</a:t>
            </a:r>
            <a:endParaRPr lang="fa-IR" altLang="en-US" dirty="0">
              <a:cs typeface="B Mitra" pitchFamily="2" charset="-78"/>
            </a:endParaRPr>
          </a:p>
        </p:txBody>
      </p:sp>
    </p:spTree>
    <p:extLst>
      <p:ext uri="{BB962C8B-B14F-4D97-AF65-F5344CB8AC3E}">
        <p14:creationId xmlns:p14="http://schemas.microsoft.com/office/powerpoint/2010/main" val="125314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t>کمبود </a:t>
            </a:r>
            <a:r>
              <a:rPr lang="fa-IR" dirty="0"/>
              <a:t>ویتامین </a:t>
            </a:r>
            <a:r>
              <a:rPr lang="en-US" dirty="0" smtClean="0"/>
              <a:t>D</a:t>
            </a:r>
            <a:r>
              <a:rPr lang="fa-IR" dirty="0" smtClean="0"/>
              <a:t> یک </a:t>
            </a:r>
            <a:r>
              <a:rPr lang="fa-IR" dirty="0"/>
              <a:t>مشکل </a:t>
            </a:r>
            <a:r>
              <a:rPr lang="fa-IR" dirty="0" smtClean="0"/>
              <a:t>جهانی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316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ü"/>
            </a:pPr>
            <a:r>
              <a:rPr lang="fa-IR" sz="2800" dirty="0">
                <a:cs typeface="B Mitra" pitchFamily="2" charset="-78"/>
              </a:rPr>
              <a:t>یک میلیارد نفر در دنیا دچار کمبود ویتامین د یا ویتامین د ناکافی (در حاشیه کمبود) </a:t>
            </a:r>
            <a:r>
              <a:rPr lang="fa-IR" sz="2800" dirty="0" smtClean="0">
                <a:cs typeface="B Mitra" pitchFamily="2" charset="-78"/>
              </a:rPr>
              <a:t>هستند</a:t>
            </a:r>
          </a:p>
          <a:p>
            <a:pPr marL="0" indent="0" algn="r" rtl="1">
              <a:buNone/>
            </a:pPr>
            <a:endParaRPr lang="fa-IR" sz="2800" dirty="0">
              <a:cs typeface="B Mitra" pitchFamily="2" charset="-78"/>
            </a:endParaRPr>
          </a:p>
          <a:p>
            <a:pPr algn="r" rtl="1">
              <a:buFont typeface="Wingdings" panose="05000000000000000000" pitchFamily="2" charset="2"/>
              <a:buChar char="ü"/>
            </a:pPr>
            <a:r>
              <a:rPr lang="fa-IR" sz="2800" dirty="0">
                <a:cs typeface="B Mitra" pitchFamily="2" charset="-78"/>
              </a:rPr>
              <a:t>در امریکا و اروپا  40 تا 100 درصد افراد مسن در جامعه دچار کمبود ویتامین د </a:t>
            </a:r>
            <a:r>
              <a:rPr lang="fa-IR" sz="2800" dirty="0" smtClean="0">
                <a:cs typeface="B Mitra" pitchFamily="2" charset="-78"/>
              </a:rPr>
              <a:t>هستند</a:t>
            </a:r>
          </a:p>
          <a:p>
            <a:pPr marL="0" indent="0" algn="r" rtl="1">
              <a:buNone/>
            </a:pPr>
            <a:endParaRPr lang="fa-IR" sz="2800" dirty="0">
              <a:cs typeface="B Mitra" pitchFamily="2" charset="-78"/>
            </a:endParaRPr>
          </a:p>
          <a:p>
            <a:pPr algn="r" rtl="1">
              <a:buFont typeface="Wingdings" panose="05000000000000000000" pitchFamily="2" charset="2"/>
              <a:buChar char="ü"/>
            </a:pPr>
            <a:r>
              <a:rPr lang="fa-IR" sz="2800" dirty="0">
                <a:cs typeface="B Mitra" pitchFamily="2" charset="-78"/>
              </a:rPr>
              <a:t>حتی در آفتابی ترین مناطق </a:t>
            </a:r>
            <a:r>
              <a:rPr lang="fa-IR" sz="2800" dirty="0" smtClean="0">
                <a:cs typeface="B Mitra" pitchFamily="2" charset="-78"/>
              </a:rPr>
              <a:t>دنیاکمبود </a:t>
            </a:r>
            <a:r>
              <a:rPr lang="fa-IR" sz="2800" dirty="0">
                <a:cs typeface="B Mitra" pitchFamily="2" charset="-78"/>
              </a:rPr>
              <a:t>ویتامین د شایع </a:t>
            </a:r>
            <a:r>
              <a:rPr lang="fa-IR" sz="2800" dirty="0" smtClean="0">
                <a:cs typeface="B Mitra" pitchFamily="2" charset="-78"/>
              </a:rPr>
              <a:t>است </a:t>
            </a:r>
            <a:r>
              <a:rPr lang="fa-IR" sz="2800" dirty="0">
                <a:cs typeface="B Mitra" pitchFamily="2" charset="-78"/>
              </a:rPr>
              <a:t>در کشورهای آفتابی مثل عربستان سعودی، </a:t>
            </a:r>
            <a:r>
              <a:rPr lang="fa-IR" sz="2800" dirty="0" smtClean="0">
                <a:cs typeface="B Mitra" pitchFamily="2" charset="-78"/>
              </a:rPr>
              <a:t>امارات، </a:t>
            </a:r>
            <a:r>
              <a:rPr lang="fa-IR" sz="2800" dirty="0">
                <a:cs typeface="B Mitra" pitchFamily="2" charset="-78"/>
              </a:rPr>
              <a:t>هندوستان و لبنان 30 تا 50 درصد بچه ها و </a:t>
            </a:r>
            <a:r>
              <a:rPr lang="fa-IR" sz="2800" dirty="0" smtClean="0">
                <a:cs typeface="B Mitra" pitchFamily="2" charset="-78"/>
              </a:rPr>
              <a:t>بزرگسالان </a:t>
            </a:r>
            <a:r>
              <a:rPr lang="fa-IR" sz="2800" dirty="0">
                <a:cs typeface="B Mitra" pitchFamily="2" charset="-78"/>
              </a:rPr>
              <a:t>کمبود ویتامین د داشتند</a:t>
            </a:r>
          </a:p>
          <a:p>
            <a:pPr algn="r" rtl="1">
              <a:buFont typeface="Wingdings" panose="05000000000000000000" pitchFamily="2" charset="2"/>
              <a:buChar char="ü"/>
            </a:pPr>
            <a:endParaRPr lang="en-US" sz="2800" dirty="0"/>
          </a:p>
        </p:txBody>
      </p:sp>
    </p:spTree>
    <p:extLst>
      <p:ext uri="{BB962C8B-B14F-4D97-AF65-F5344CB8AC3E}">
        <p14:creationId xmlns:p14="http://schemas.microsoft.com/office/powerpoint/2010/main" val="243612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rtl="1"/>
            <a:r>
              <a:rPr lang="fa-IR" altLang="en-US" dirty="0" smtClean="0">
                <a:cs typeface="B Mitra" pitchFamily="2" charset="-78"/>
              </a:rPr>
              <a:t>افراد درمعرض کمبود ویتامین </a:t>
            </a:r>
            <a:r>
              <a:rPr lang="en-US" altLang="en-US" dirty="0" smtClean="0">
                <a:cs typeface="B Mitra" pitchFamily="2" charset="-78"/>
              </a:rPr>
              <a:t>D</a:t>
            </a:r>
            <a:endParaRPr lang="en-US" altLang="en-US" dirty="0">
              <a:cs typeface="B Mitra" pitchFamily="2" charset="-78"/>
            </a:endParaRPr>
          </a:p>
        </p:txBody>
      </p:sp>
      <p:pic>
        <p:nvPicPr>
          <p:cNvPr id="6" name="Picture 3" descr="niqab.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134112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body" sz="half" idx="2"/>
          </p:nvPr>
        </p:nvSpPr>
        <p:spPr/>
        <p:txBody>
          <a:bodyPr>
            <a:normAutofit fontScale="77500" lnSpcReduction="20000"/>
          </a:bodyPr>
          <a:lstStyle/>
          <a:p>
            <a:pPr algn="r" rtl="1"/>
            <a:r>
              <a:rPr lang="fa-IR" altLang="en-US" sz="2800" dirty="0" smtClean="0">
                <a:cs typeface="B Mitra" pitchFamily="2" charset="-78"/>
              </a:rPr>
              <a:t>افرادی که مدت طولانی به دور از نور خورشید هستند</a:t>
            </a:r>
          </a:p>
          <a:p>
            <a:pPr algn="r" rtl="1"/>
            <a:r>
              <a:rPr lang="fa-IR" altLang="en-US" sz="2800" dirty="0" smtClean="0">
                <a:cs typeface="B Mitra" pitchFamily="2" charset="-78"/>
              </a:rPr>
              <a:t>ساکنان </a:t>
            </a:r>
            <a:r>
              <a:rPr lang="fa-IR" altLang="en-US" sz="2800" dirty="0">
                <a:cs typeface="B Mitra" pitchFamily="2" charset="-78"/>
              </a:rPr>
              <a:t>مناطق با عرض جغرافیایی شمالی</a:t>
            </a:r>
          </a:p>
          <a:p>
            <a:pPr algn="r" rtl="1"/>
            <a:r>
              <a:rPr lang="fa-IR" altLang="en-US" sz="2800" dirty="0">
                <a:cs typeface="B Mitra" pitchFamily="2" charset="-78"/>
              </a:rPr>
              <a:t>ساکنان مناطق با آلودگی سنگین هوا</a:t>
            </a:r>
          </a:p>
          <a:p>
            <a:pPr algn="r" rtl="1"/>
            <a:r>
              <a:rPr lang="fa-IR" altLang="en-US" sz="2800" dirty="0">
                <a:cs typeface="B Mitra" pitchFamily="2" charset="-78"/>
              </a:rPr>
              <a:t>افراد با </a:t>
            </a:r>
            <a:r>
              <a:rPr lang="fa-IR" altLang="en-US" sz="2800" dirty="0" smtClean="0">
                <a:cs typeface="B Mitra" pitchFamily="2" charset="-78"/>
              </a:rPr>
              <a:t>لباس های </a:t>
            </a:r>
            <a:r>
              <a:rPr lang="fa-IR" altLang="en-US" sz="2800" dirty="0">
                <a:cs typeface="B Mitra" pitchFamily="2" charset="-78"/>
              </a:rPr>
              <a:t>کاملاً </a:t>
            </a:r>
            <a:r>
              <a:rPr lang="fa-IR" altLang="en-US" sz="2800" dirty="0" smtClean="0">
                <a:cs typeface="B Mitra" pitchFamily="2" charset="-78"/>
              </a:rPr>
              <a:t>پوشیده</a:t>
            </a:r>
          </a:p>
          <a:p>
            <a:pPr algn="r" rtl="1"/>
            <a:r>
              <a:rPr lang="fa-IR" altLang="en-US" sz="2800" dirty="0" smtClean="0">
                <a:cs typeface="B Mitra" pitchFamily="2" charset="-78"/>
              </a:rPr>
              <a:t>افراد شب کار</a:t>
            </a:r>
          </a:p>
          <a:p>
            <a:pPr algn="r" rtl="1"/>
            <a:r>
              <a:rPr lang="fa-IR" altLang="en-US" sz="2800" dirty="0" smtClean="0">
                <a:cs typeface="B Mitra" pitchFamily="2" charset="-78"/>
              </a:rPr>
              <a:t>افراد با پوست تیره</a:t>
            </a:r>
          </a:p>
          <a:p>
            <a:pPr algn="r" rtl="1"/>
            <a:r>
              <a:rPr lang="fa-IR" altLang="en-US" sz="2800" dirty="0" smtClean="0">
                <a:cs typeface="B Mitra" pitchFamily="2" charset="-78"/>
              </a:rPr>
              <a:t>سالمندان</a:t>
            </a:r>
          </a:p>
          <a:p>
            <a:pPr algn="r" rtl="1"/>
            <a:r>
              <a:rPr lang="fa-IR" altLang="en-US" sz="2800" dirty="0" smtClean="0">
                <a:cs typeface="B Mitra" pitchFamily="2" charset="-78"/>
              </a:rPr>
              <a:t>کودکان شیرخوار</a:t>
            </a:r>
          </a:p>
          <a:p>
            <a:pPr algn="r" rtl="1"/>
            <a:r>
              <a:rPr lang="fa-IR" altLang="en-US" sz="2800" dirty="0" smtClean="0">
                <a:cs typeface="B Mitra" pitchFamily="2" charset="-78"/>
              </a:rPr>
              <a:t>استفاده ار کرم های ضد آفتاب با </a:t>
            </a:r>
            <a:r>
              <a:rPr lang="en-US" altLang="en-US" sz="2800" dirty="0" smtClean="0">
                <a:cs typeface="B Mitra" pitchFamily="2" charset="-78"/>
              </a:rPr>
              <a:t>SPF</a:t>
            </a:r>
            <a:r>
              <a:rPr lang="fa-IR" altLang="en-US" sz="2800" dirty="0">
                <a:cs typeface="B Mitra" pitchFamily="2" charset="-78"/>
              </a:rPr>
              <a:t> </a:t>
            </a:r>
            <a:r>
              <a:rPr lang="fa-IR" altLang="en-US" sz="2800" dirty="0" smtClean="0">
                <a:cs typeface="B Mitra" pitchFamily="2" charset="-78"/>
              </a:rPr>
              <a:t>بالای </a:t>
            </a:r>
            <a:r>
              <a:rPr lang="en-US" altLang="en-US" sz="2800" smtClean="0">
                <a:cs typeface="B Mitra" pitchFamily="2" charset="-78"/>
              </a:rPr>
              <a:t>8</a:t>
            </a:r>
            <a:endParaRPr lang="fa-IR" altLang="en-US" sz="2800" dirty="0">
              <a:cs typeface="B Mitra" pitchFamily="2" charset="-78"/>
            </a:endParaRPr>
          </a:p>
        </p:txBody>
      </p:sp>
      <p:pic>
        <p:nvPicPr>
          <p:cNvPr id="7" name="Picture 5" descr="HappyPensione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819400"/>
            <a:ext cx="1295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tribesma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308567"/>
            <a:ext cx="1295400" cy="163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733309"/>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عوارض کمبود ویتامین</a:t>
            </a:r>
            <a:r>
              <a:rPr lang="en-US" dirty="0" smtClean="0"/>
              <a:t>D</a:t>
            </a:r>
            <a:endParaRPr lang="en-US" dirty="0"/>
          </a:p>
        </p:txBody>
      </p:sp>
      <p:sp>
        <p:nvSpPr>
          <p:cNvPr id="3" name="Content Placeholder 2"/>
          <p:cNvSpPr>
            <a:spLocks noGrp="1"/>
          </p:cNvSpPr>
          <p:nvPr>
            <p:ph idx="1"/>
          </p:nvPr>
        </p:nvSpPr>
        <p:spPr/>
        <p:txBody>
          <a:bodyPr>
            <a:normAutofit/>
          </a:bodyPr>
          <a:lstStyle/>
          <a:p>
            <a:pPr algn="r" rtl="1"/>
            <a:r>
              <a:rPr lang="fa-IR" altLang="en-US" sz="2800" b="1" dirty="0">
                <a:solidFill>
                  <a:schemeClr val="tx1">
                    <a:lumMod val="95000"/>
                    <a:lumOff val="5000"/>
                  </a:schemeClr>
                </a:solidFill>
                <a:cs typeface="B Mitra" pitchFamily="2" charset="-78"/>
              </a:rPr>
              <a:t>ریکتز </a:t>
            </a:r>
            <a:r>
              <a:rPr lang="fa-IR" altLang="en-US" sz="2800" b="1" dirty="0" smtClean="0">
                <a:solidFill>
                  <a:schemeClr val="tx1">
                    <a:lumMod val="95000"/>
                    <a:lumOff val="5000"/>
                  </a:schemeClr>
                </a:solidFill>
                <a:cs typeface="B Mitra" pitchFamily="2" charset="-78"/>
              </a:rPr>
              <a:t>(در کودکان)</a:t>
            </a:r>
            <a:endParaRPr lang="en-US" altLang="en-US" sz="2800" b="1" dirty="0" smtClean="0">
              <a:solidFill>
                <a:schemeClr val="tx1">
                  <a:lumMod val="95000"/>
                  <a:lumOff val="5000"/>
                </a:schemeClr>
              </a:solidFill>
              <a:cs typeface="B Mitra" pitchFamily="2" charset="-78"/>
            </a:endParaRPr>
          </a:p>
          <a:p>
            <a:pPr marL="0" indent="0" algn="r" rtl="1">
              <a:buNone/>
            </a:pPr>
            <a:endParaRPr lang="fa-IR" altLang="en-US" sz="2800" b="1" dirty="0" smtClean="0">
              <a:solidFill>
                <a:schemeClr val="tx1">
                  <a:lumMod val="95000"/>
                  <a:lumOff val="5000"/>
                </a:schemeClr>
              </a:solidFill>
              <a:cs typeface="B Mitra" pitchFamily="2" charset="-78"/>
            </a:endParaRPr>
          </a:p>
          <a:p>
            <a:pPr algn="r" rtl="1"/>
            <a:r>
              <a:rPr lang="fa-IR" altLang="en-US" sz="2800" b="1" dirty="0" smtClean="0">
                <a:solidFill>
                  <a:schemeClr val="tx1">
                    <a:lumMod val="95000"/>
                    <a:lumOff val="5000"/>
                  </a:schemeClr>
                </a:solidFill>
                <a:cs typeface="B Mitra" pitchFamily="2" charset="-78"/>
              </a:rPr>
              <a:t> استئومالاسی (در بزرگسالان)</a:t>
            </a:r>
            <a:endParaRPr lang="en-US" altLang="en-US" sz="2800" b="1" dirty="0" smtClean="0">
              <a:solidFill>
                <a:schemeClr val="tx1">
                  <a:lumMod val="95000"/>
                  <a:lumOff val="5000"/>
                </a:schemeClr>
              </a:solidFill>
              <a:cs typeface="B Mitra" pitchFamily="2" charset="-78"/>
            </a:endParaRPr>
          </a:p>
          <a:p>
            <a:pPr marL="0" indent="0" algn="r" rtl="1">
              <a:buNone/>
            </a:pPr>
            <a:endParaRPr lang="fa-IR" altLang="en-US" sz="2800" b="1" dirty="0" smtClean="0">
              <a:solidFill>
                <a:schemeClr val="tx1">
                  <a:lumMod val="95000"/>
                  <a:lumOff val="5000"/>
                </a:schemeClr>
              </a:solidFill>
              <a:cs typeface="B Mitra" pitchFamily="2" charset="-78"/>
            </a:endParaRPr>
          </a:p>
          <a:p>
            <a:pPr algn="r" rtl="1"/>
            <a:r>
              <a:rPr lang="fa-IR" sz="2800" b="1" dirty="0" smtClean="0">
                <a:solidFill>
                  <a:schemeClr val="tx1">
                    <a:lumMod val="95000"/>
                    <a:lumOff val="5000"/>
                  </a:schemeClr>
                </a:solidFill>
                <a:cs typeface="B Mitra" pitchFamily="2" charset="-78"/>
              </a:rPr>
              <a:t>استئوپروز؟</a:t>
            </a:r>
          </a:p>
          <a:p>
            <a:pPr marL="0" indent="0" algn="r" rtl="1">
              <a:buNone/>
            </a:pPr>
            <a:r>
              <a:rPr lang="fa-IR" altLang="en-US" sz="2800" b="1" dirty="0">
                <a:solidFill>
                  <a:schemeClr val="tx1">
                    <a:lumMod val="95000"/>
                    <a:lumOff val="5000"/>
                  </a:schemeClr>
                </a:solidFill>
                <a:cs typeface="B Mitra" pitchFamily="2" charset="-78"/>
              </a:rPr>
              <a:t>در كنار كاهش فعاليت بدني، قطع هورمون‌هاي جنسي و دريافت ناكافي كلسيم)</a:t>
            </a:r>
            <a:endParaRPr lang="en-US" sz="2800" b="1" dirty="0">
              <a:solidFill>
                <a:schemeClr val="tx1">
                  <a:lumMod val="95000"/>
                  <a:lumOff val="5000"/>
                </a:schemeClr>
              </a:solidFill>
              <a:cs typeface="B Mitra" pitchFamily="2" charset="-78"/>
            </a:endParaRPr>
          </a:p>
        </p:txBody>
      </p:sp>
    </p:spTree>
    <p:extLst>
      <p:ext uri="{BB962C8B-B14F-4D97-AF65-F5344CB8AC3E}">
        <p14:creationId xmlns:p14="http://schemas.microsoft.com/office/powerpoint/2010/main" val="24487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fa-IR" altLang="en-US" b="1" dirty="0" smtClean="0">
                <a:solidFill>
                  <a:schemeClr val="tx1">
                    <a:lumMod val="95000"/>
                    <a:lumOff val="5000"/>
                  </a:schemeClr>
                </a:solidFill>
                <a:cs typeface="B Mitra" pitchFamily="2" charset="-78"/>
              </a:rPr>
              <a:t>ریکتز</a:t>
            </a:r>
            <a:endParaRPr lang="en-US" altLang="en-US" b="1" dirty="0">
              <a:solidFill>
                <a:schemeClr val="tx1">
                  <a:lumMod val="95000"/>
                  <a:lumOff val="5000"/>
                </a:schemeClr>
              </a:solidFill>
              <a:cs typeface="B Mitra" pitchFamily="2" charset="-78"/>
            </a:endParaRPr>
          </a:p>
        </p:txBody>
      </p:sp>
      <p:pic>
        <p:nvPicPr>
          <p:cNvPr id="21510" name="Picture 6" descr="rickets"/>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tretch>
            <a:fillRect/>
          </a:stretch>
        </p:blipFill>
        <p:spPr>
          <a:xfrm>
            <a:off x="571500" y="2400300"/>
            <a:ext cx="38100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5"/>
          <p:cNvSpPr>
            <a:spLocks noGrp="1" noChangeArrowheads="1"/>
          </p:cNvSpPr>
          <p:nvPr>
            <p:ph type="body" sz="half" idx="2"/>
          </p:nvPr>
        </p:nvSpPr>
        <p:spPr/>
        <p:txBody>
          <a:bodyPr/>
          <a:lstStyle/>
          <a:p>
            <a:pPr algn="r" rtl="1"/>
            <a:r>
              <a:rPr lang="fa-IR" altLang="en-US" sz="2800" dirty="0">
                <a:solidFill>
                  <a:schemeClr val="tx1">
                    <a:lumMod val="95000"/>
                    <a:lumOff val="5000"/>
                  </a:schemeClr>
                </a:solidFill>
                <a:latin typeface="Times New Roman" pitchFamily="18" charset="0"/>
                <a:cs typeface="B Mitra" pitchFamily="2" charset="-78"/>
              </a:rPr>
              <a:t>کمبود ویتامین </a:t>
            </a:r>
            <a:r>
              <a:rPr lang="en-US" altLang="en-US" sz="2800" dirty="0">
                <a:solidFill>
                  <a:schemeClr val="tx1">
                    <a:lumMod val="95000"/>
                    <a:lumOff val="5000"/>
                  </a:schemeClr>
                </a:solidFill>
                <a:latin typeface="Times New Roman" pitchFamily="18" charset="0"/>
                <a:cs typeface="B Mitra" pitchFamily="2" charset="-78"/>
              </a:rPr>
              <a:t>D</a:t>
            </a:r>
            <a:endParaRPr lang="fa-IR" altLang="en-US" sz="2800" dirty="0">
              <a:solidFill>
                <a:schemeClr val="tx1">
                  <a:lumMod val="95000"/>
                  <a:lumOff val="5000"/>
                </a:schemeClr>
              </a:solidFill>
              <a:latin typeface="Times New Roman" pitchFamily="18" charset="0"/>
              <a:cs typeface="B Mitra" pitchFamily="2" charset="-78"/>
            </a:endParaRPr>
          </a:p>
          <a:p>
            <a:pPr algn="r" rtl="1"/>
            <a:r>
              <a:rPr lang="fa-IR" altLang="en-US" sz="2800" dirty="0">
                <a:solidFill>
                  <a:schemeClr val="tx1">
                    <a:lumMod val="95000"/>
                    <a:lumOff val="5000"/>
                  </a:schemeClr>
                </a:solidFill>
                <a:latin typeface="Times New Roman" pitchFamily="18" charset="0"/>
                <a:cs typeface="B Mitra" pitchFamily="2" charset="-78"/>
              </a:rPr>
              <a:t>نقص در تولید </a:t>
            </a:r>
            <a:r>
              <a:rPr lang="en-US" altLang="en-US" sz="2800" dirty="0">
                <a:solidFill>
                  <a:schemeClr val="tx1">
                    <a:lumMod val="95000"/>
                    <a:lumOff val="5000"/>
                  </a:schemeClr>
                </a:solidFill>
                <a:latin typeface="Times New Roman" pitchFamily="18" charset="0"/>
                <a:cs typeface="B Mitra" pitchFamily="2" charset="-78"/>
              </a:rPr>
              <a:t>25(OH)D</a:t>
            </a:r>
            <a:r>
              <a:rPr lang="en-US" altLang="en-US" sz="2800" baseline="-25000" dirty="0">
                <a:solidFill>
                  <a:schemeClr val="tx1">
                    <a:lumMod val="95000"/>
                    <a:lumOff val="5000"/>
                  </a:schemeClr>
                </a:solidFill>
                <a:latin typeface="Times New Roman" pitchFamily="18" charset="0"/>
                <a:cs typeface="B Mitra" pitchFamily="2" charset="-78"/>
              </a:rPr>
              <a:t>3</a:t>
            </a:r>
            <a:endParaRPr lang="fa-IR" altLang="en-US" sz="2800" baseline="-25000" dirty="0">
              <a:solidFill>
                <a:schemeClr val="tx1">
                  <a:lumMod val="95000"/>
                  <a:lumOff val="5000"/>
                </a:schemeClr>
              </a:solidFill>
              <a:latin typeface="Times New Roman" pitchFamily="18" charset="0"/>
              <a:cs typeface="B Mitra" pitchFamily="2" charset="-78"/>
            </a:endParaRPr>
          </a:p>
          <a:p>
            <a:pPr algn="r" rtl="1"/>
            <a:r>
              <a:rPr lang="fa-IR" altLang="en-US" sz="2800" dirty="0">
                <a:solidFill>
                  <a:schemeClr val="tx1">
                    <a:lumMod val="95000"/>
                    <a:lumOff val="5000"/>
                  </a:schemeClr>
                </a:solidFill>
                <a:latin typeface="Times New Roman" pitchFamily="18" charset="0"/>
                <a:cs typeface="B Mitra" pitchFamily="2" charset="-78"/>
              </a:rPr>
              <a:t>افزایش متابولیسم </a:t>
            </a:r>
            <a:r>
              <a:rPr lang="en-US" altLang="en-US" sz="2800" dirty="0">
                <a:solidFill>
                  <a:schemeClr val="tx1">
                    <a:lumMod val="95000"/>
                    <a:lumOff val="5000"/>
                  </a:schemeClr>
                </a:solidFill>
                <a:latin typeface="Times New Roman" pitchFamily="18" charset="0"/>
                <a:cs typeface="B Mitra" pitchFamily="2" charset="-78"/>
              </a:rPr>
              <a:t>25(OH)D</a:t>
            </a:r>
            <a:r>
              <a:rPr lang="en-US" altLang="en-US" sz="2800" baseline="-25000" dirty="0">
                <a:solidFill>
                  <a:schemeClr val="tx1">
                    <a:lumMod val="95000"/>
                    <a:lumOff val="5000"/>
                  </a:schemeClr>
                </a:solidFill>
                <a:latin typeface="Times New Roman" pitchFamily="18" charset="0"/>
                <a:cs typeface="B Mitra" pitchFamily="2" charset="-78"/>
              </a:rPr>
              <a:t>3</a:t>
            </a:r>
            <a:endParaRPr lang="fa-IR" altLang="en-US" sz="2800" baseline="-25000" dirty="0">
              <a:solidFill>
                <a:schemeClr val="tx1">
                  <a:lumMod val="95000"/>
                  <a:lumOff val="5000"/>
                </a:schemeClr>
              </a:solidFill>
              <a:latin typeface="Times New Roman" pitchFamily="18" charset="0"/>
              <a:cs typeface="B Mitra" pitchFamily="2" charset="-78"/>
            </a:endParaRPr>
          </a:p>
          <a:p>
            <a:pPr algn="r" rtl="1"/>
            <a:r>
              <a:rPr lang="fa-IR" altLang="en-US" sz="2800" dirty="0">
                <a:solidFill>
                  <a:schemeClr val="tx1">
                    <a:lumMod val="95000"/>
                    <a:lumOff val="5000"/>
                  </a:schemeClr>
                </a:solidFill>
                <a:latin typeface="Times New Roman" pitchFamily="18" charset="0"/>
                <a:cs typeface="B Mitra" pitchFamily="2" charset="-78"/>
              </a:rPr>
              <a:t>نقص در تولید </a:t>
            </a:r>
            <a:r>
              <a:rPr lang="en-US" altLang="en-US" sz="2800" dirty="0">
                <a:solidFill>
                  <a:schemeClr val="tx1">
                    <a:lumMod val="95000"/>
                    <a:lumOff val="5000"/>
                  </a:schemeClr>
                </a:solidFill>
                <a:latin typeface="Times New Roman" pitchFamily="18" charset="0"/>
                <a:cs typeface="B Mitra" pitchFamily="2" charset="-78"/>
              </a:rPr>
              <a:t>1,25(OH)</a:t>
            </a:r>
            <a:r>
              <a:rPr lang="en-US" altLang="en-US" sz="2800" baseline="-25000" dirty="0">
                <a:solidFill>
                  <a:schemeClr val="tx1">
                    <a:lumMod val="95000"/>
                    <a:lumOff val="5000"/>
                  </a:schemeClr>
                </a:solidFill>
                <a:latin typeface="Times New Roman" pitchFamily="18" charset="0"/>
                <a:cs typeface="B Mitra" pitchFamily="2" charset="-78"/>
              </a:rPr>
              <a:t>2</a:t>
            </a:r>
            <a:r>
              <a:rPr lang="en-US" altLang="en-US" sz="2800" dirty="0">
                <a:solidFill>
                  <a:schemeClr val="tx1">
                    <a:lumMod val="95000"/>
                    <a:lumOff val="5000"/>
                  </a:schemeClr>
                </a:solidFill>
                <a:latin typeface="Times New Roman" pitchFamily="18" charset="0"/>
                <a:cs typeface="B Mitra" pitchFamily="2" charset="-78"/>
              </a:rPr>
              <a:t>D</a:t>
            </a:r>
            <a:r>
              <a:rPr lang="en-US" altLang="en-US" sz="2800" baseline="-25000" dirty="0">
                <a:solidFill>
                  <a:schemeClr val="tx1">
                    <a:lumMod val="95000"/>
                    <a:lumOff val="5000"/>
                  </a:schemeClr>
                </a:solidFill>
                <a:latin typeface="Times New Roman" pitchFamily="18" charset="0"/>
                <a:cs typeface="B Mitra" pitchFamily="2" charset="-78"/>
              </a:rPr>
              <a:t>3</a:t>
            </a:r>
            <a:r>
              <a:rPr lang="fa-IR" altLang="en-US" sz="2800" dirty="0">
                <a:solidFill>
                  <a:schemeClr val="tx1">
                    <a:lumMod val="95000"/>
                    <a:lumOff val="5000"/>
                  </a:schemeClr>
                </a:solidFill>
                <a:latin typeface="Times New Roman" pitchFamily="18" charset="0"/>
                <a:cs typeface="B Mitra" pitchFamily="2" charset="-78"/>
              </a:rPr>
              <a:t> </a:t>
            </a:r>
          </a:p>
          <a:p>
            <a:pPr algn="r" rtl="1"/>
            <a:r>
              <a:rPr lang="fa-IR" altLang="en-US" sz="2800" dirty="0">
                <a:solidFill>
                  <a:schemeClr val="tx1">
                    <a:lumMod val="95000"/>
                    <a:lumOff val="5000"/>
                  </a:schemeClr>
                </a:solidFill>
                <a:latin typeface="Times New Roman" pitchFamily="18" charset="0"/>
                <a:cs typeface="B Mitra" pitchFamily="2" charset="-78"/>
              </a:rPr>
              <a:t>مقاومت </a:t>
            </a:r>
            <a:r>
              <a:rPr lang="fa-IR" altLang="en-US" sz="2800" dirty="0" smtClean="0">
                <a:solidFill>
                  <a:schemeClr val="tx1">
                    <a:lumMod val="95000"/>
                    <a:lumOff val="5000"/>
                  </a:schemeClr>
                </a:solidFill>
                <a:latin typeface="Times New Roman" pitchFamily="18" charset="0"/>
                <a:cs typeface="B Mitra" pitchFamily="2" charset="-78"/>
              </a:rPr>
              <a:t> </a:t>
            </a:r>
            <a:r>
              <a:rPr lang="fa-IR" altLang="en-US" sz="2800" dirty="0">
                <a:solidFill>
                  <a:schemeClr val="tx1">
                    <a:lumMod val="95000"/>
                    <a:lumOff val="5000"/>
                  </a:schemeClr>
                </a:solidFill>
                <a:latin typeface="Times New Roman" pitchFamily="18" charset="0"/>
                <a:cs typeface="B Mitra" pitchFamily="2" charset="-78"/>
              </a:rPr>
              <a:t>به </a:t>
            </a:r>
            <a:r>
              <a:rPr lang="en-US" altLang="en-US" sz="2800" dirty="0">
                <a:solidFill>
                  <a:schemeClr val="tx1">
                    <a:lumMod val="95000"/>
                    <a:lumOff val="5000"/>
                  </a:schemeClr>
                </a:solidFill>
                <a:latin typeface="Times New Roman" pitchFamily="18" charset="0"/>
                <a:cs typeface="B Mitra" pitchFamily="2" charset="-78"/>
              </a:rPr>
              <a:t>1,25(OH)</a:t>
            </a:r>
            <a:r>
              <a:rPr lang="en-US" altLang="en-US" sz="2800" baseline="-25000" dirty="0">
                <a:solidFill>
                  <a:schemeClr val="tx1">
                    <a:lumMod val="95000"/>
                    <a:lumOff val="5000"/>
                  </a:schemeClr>
                </a:solidFill>
                <a:latin typeface="Times New Roman" pitchFamily="18" charset="0"/>
                <a:cs typeface="B Mitra" pitchFamily="2" charset="-78"/>
              </a:rPr>
              <a:t>2</a:t>
            </a:r>
            <a:r>
              <a:rPr lang="en-US" altLang="en-US" sz="2800" dirty="0">
                <a:solidFill>
                  <a:schemeClr val="tx1">
                    <a:lumMod val="95000"/>
                    <a:lumOff val="5000"/>
                  </a:schemeClr>
                </a:solidFill>
                <a:latin typeface="Times New Roman" pitchFamily="18" charset="0"/>
                <a:cs typeface="B Mitra" pitchFamily="2" charset="-78"/>
              </a:rPr>
              <a:t>D</a:t>
            </a:r>
            <a:r>
              <a:rPr lang="en-US" altLang="en-US" sz="2800" baseline="-25000" dirty="0">
                <a:solidFill>
                  <a:schemeClr val="tx1">
                    <a:lumMod val="95000"/>
                    <a:lumOff val="5000"/>
                  </a:schemeClr>
                </a:solidFill>
                <a:latin typeface="Times New Roman" pitchFamily="18" charset="0"/>
                <a:cs typeface="B Mitra" pitchFamily="2" charset="-78"/>
              </a:rPr>
              <a:t>3</a:t>
            </a:r>
          </a:p>
        </p:txBody>
      </p:sp>
    </p:spTree>
    <p:extLst>
      <p:ext uri="{BB962C8B-B14F-4D97-AF65-F5344CB8AC3E}">
        <p14:creationId xmlns:p14="http://schemas.microsoft.com/office/powerpoint/2010/main" val="92770522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normAutofit/>
          </a:bodyPr>
          <a:lstStyle/>
          <a:p>
            <a:pPr algn="ctr" rtl="1"/>
            <a:r>
              <a:rPr lang="fa-IR" altLang="en-US" b="1" dirty="0" smtClean="0">
                <a:cs typeface="B Mitra" pitchFamily="2" charset="-78"/>
              </a:rPr>
              <a:t>ریکتز</a:t>
            </a:r>
            <a:endParaRPr lang="en-US" altLang="en-US" b="1" dirty="0">
              <a:cs typeface="B Mitra" pitchFamily="2" charset="-78"/>
            </a:endParaRPr>
          </a:p>
        </p:txBody>
      </p:sp>
      <p:pic>
        <p:nvPicPr>
          <p:cNvPr id="23559" name="Picture 7" descr="rickets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41375" y="2057400"/>
            <a:ext cx="294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Rectangle 6"/>
          <p:cNvSpPr>
            <a:spLocks noGrp="1" noChangeArrowheads="1"/>
          </p:cNvSpPr>
          <p:nvPr>
            <p:ph type="body" sz="half" idx="2"/>
          </p:nvPr>
        </p:nvSpPr>
        <p:spPr/>
        <p:txBody>
          <a:bodyPr/>
          <a:lstStyle/>
          <a:p>
            <a:pPr algn="r" rtl="1"/>
            <a:r>
              <a:rPr lang="fa-IR" altLang="en-US" sz="2800" dirty="0">
                <a:cs typeface="B Mitra" pitchFamily="2" charset="-78"/>
              </a:rPr>
              <a:t>عوامل جغرافیایی</a:t>
            </a:r>
          </a:p>
          <a:p>
            <a:pPr algn="r" rtl="1"/>
            <a:r>
              <a:rPr lang="fa-IR" altLang="en-US" sz="2800" dirty="0">
                <a:cs typeface="B Mitra" pitchFamily="2" charset="-78"/>
              </a:rPr>
              <a:t>عوامل فرهنگی</a:t>
            </a:r>
          </a:p>
          <a:p>
            <a:pPr algn="r" rtl="1"/>
            <a:r>
              <a:rPr lang="fa-IR" altLang="en-US" sz="2800" dirty="0">
                <a:cs typeface="B Mitra" pitchFamily="2" charset="-78"/>
              </a:rPr>
              <a:t>عوامل اجتماعی </a:t>
            </a:r>
          </a:p>
          <a:p>
            <a:pPr algn="r" rtl="1"/>
            <a:r>
              <a:rPr lang="fa-IR" altLang="en-US" sz="2800" dirty="0">
                <a:cs typeface="B Mitra" pitchFamily="2" charset="-78"/>
              </a:rPr>
              <a:t>وضع تغذیۀ مادر باردار</a:t>
            </a:r>
          </a:p>
          <a:p>
            <a:pPr algn="r" rtl="1"/>
            <a:r>
              <a:rPr lang="fa-IR" altLang="en-US" sz="2800" dirty="0">
                <a:cs typeface="B Mitra" pitchFamily="2" charset="-78"/>
              </a:rPr>
              <a:t>فقر شیر مادر از نظر ویتامین </a:t>
            </a:r>
            <a:r>
              <a:rPr lang="en-US" altLang="en-US" sz="2800" dirty="0">
                <a:cs typeface="B Mitra" pitchFamily="2" charset="-78"/>
              </a:rPr>
              <a:t>D</a:t>
            </a:r>
            <a:endParaRPr lang="fa-IR" altLang="en-US" sz="2800" dirty="0">
              <a:cs typeface="B Mitra" pitchFamily="2" charset="-78"/>
            </a:endParaRPr>
          </a:p>
          <a:p>
            <a:pPr algn="r" rtl="1"/>
            <a:r>
              <a:rPr lang="fa-IR" altLang="en-US" sz="2800" dirty="0">
                <a:cs typeface="B Mitra" pitchFamily="2" charset="-78"/>
              </a:rPr>
              <a:t>رنگ پوست</a:t>
            </a:r>
            <a:endParaRPr lang="en-US" altLang="en-US" sz="2800" dirty="0">
              <a:cs typeface="B Mitra" pitchFamily="2" charset="-78"/>
            </a:endParaRPr>
          </a:p>
        </p:txBody>
      </p:sp>
    </p:spTree>
    <p:extLst>
      <p:ext uri="{BB962C8B-B14F-4D97-AF65-F5344CB8AC3E}">
        <p14:creationId xmlns:p14="http://schemas.microsoft.com/office/powerpoint/2010/main" val="1521508237"/>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endParaRPr lang="en-US" altLang="en-US"/>
          </a:p>
        </p:txBody>
      </p:sp>
      <p:pic>
        <p:nvPicPr>
          <p:cNvPr id="562179" name="Picture 3" descr="cow8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66863" y="0"/>
            <a:ext cx="588486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2182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endParaRPr lang="en-US" altLang="en-US"/>
          </a:p>
        </p:txBody>
      </p:sp>
      <p:pic>
        <p:nvPicPr>
          <p:cNvPr id="563203" name="Picture 3" descr="kne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843213" y="0"/>
            <a:ext cx="3556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586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a:r>
              <a:rPr lang="fa-IR" altLang="en-US" dirty="0" smtClean="0"/>
              <a:t>ویتامین </a:t>
            </a:r>
            <a:r>
              <a:rPr lang="en-US" altLang="en-US" dirty="0" smtClean="0"/>
              <a:t>D</a:t>
            </a:r>
            <a:r>
              <a:rPr lang="fa-IR" altLang="en-US" dirty="0" smtClean="0"/>
              <a:t> و سرطان </a:t>
            </a:r>
            <a:endParaRPr lang="en-US" altLang="en-US" dirty="0"/>
          </a:p>
        </p:txBody>
      </p:sp>
      <p:sp>
        <p:nvSpPr>
          <p:cNvPr id="32771" name="Rectangle 3"/>
          <p:cNvSpPr>
            <a:spLocks noGrp="1" noChangeArrowheads="1"/>
          </p:cNvSpPr>
          <p:nvPr>
            <p:ph idx="1"/>
          </p:nvPr>
        </p:nvSpPr>
        <p:spPr/>
        <p:txBody>
          <a:bodyPr/>
          <a:lstStyle/>
          <a:p>
            <a:pPr algn="r" rtl="1"/>
            <a:r>
              <a:rPr lang="fa-IR" altLang="en-US" dirty="0" smtClean="0"/>
              <a:t>تاثیر بر روی شیوع سرطان و مرگ ناشی از آن</a:t>
            </a:r>
          </a:p>
          <a:p>
            <a:pPr algn="r" rtl="1"/>
            <a:r>
              <a:rPr lang="fa-IR" altLang="en-US" dirty="0" smtClean="0"/>
              <a:t>مکانیسم اثر:</a:t>
            </a:r>
          </a:p>
          <a:p>
            <a:pPr algn="r" rtl="1">
              <a:buFont typeface="Wingdings" panose="05000000000000000000" pitchFamily="2" charset="2"/>
              <a:buChar char="ü"/>
            </a:pPr>
            <a:r>
              <a:rPr lang="fa-IR" altLang="en-US" dirty="0" smtClean="0"/>
              <a:t>کاهش رشد سلول های سرطانی</a:t>
            </a:r>
          </a:p>
          <a:p>
            <a:pPr algn="r" rtl="1">
              <a:buFont typeface="Wingdings" panose="05000000000000000000" pitchFamily="2" charset="2"/>
              <a:buChar char="ü"/>
            </a:pPr>
            <a:r>
              <a:rPr lang="fa-IR" altLang="en-US" dirty="0" smtClean="0"/>
              <a:t>افزایش تمایز سلولی </a:t>
            </a:r>
          </a:p>
          <a:p>
            <a:pPr algn="r" rtl="1">
              <a:buFont typeface="Wingdings" panose="05000000000000000000" pitchFamily="2" charset="2"/>
              <a:buChar char="ü"/>
            </a:pPr>
            <a:r>
              <a:rPr lang="fa-IR" altLang="en-US" dirty="0" smtClean="0"/>
              <a:t>تحریک مرگ سلولی</a:t>
            </a:r>
          </a:p>
          <a:p>
            <a:pPr algn="r" rtl="1"/>
            <a:endParaRPr lang="en-US" altLang="en-US" dirty="0"/>
          </a:p>
        </p:txBody>
      </p:sp>
      <p:sp>
        <p:nvSpPr>
          <p:cNvPr id="2" name="Oval 1"/>
          <p:cNvSpPr/>
          <p:nvPr/>
        </p:nvSpPr>
        <p:spPr>
          <a:xfrm>
            <a:off x="914400" y="4572000"/>
            <a:ext cx="54102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altLang="en-US" sz="2800" b="1" dirty="0"/>
              <a:t>دستگاه گوارش، پروستات، پستان، لنفوم، آندومتر و ریه</a:t>
            </a:r>
          </a:p>
          <a:p>
            <a:pPr algn="ctr"/>
            <a:endParaRPr lang="en-US" sz="2800" b="1" dirty="0"/>
          </a:p>
        </p:txBody>
      </p:sp>
    </p:spTree>
    <p:extLst>
      <p:ext uri="{BB962C8B-B14F-4D97-AF65-F5344CB8AC3E}">
        <p14:creationId xmlns:p14="http://schemas.microsoft.com/office/powerpoint/2010/main" val="2986458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ویتامین </a:t>
            </a:r>
            <a:r>
              <a:rPr lang="en-US" dirty="0"/>
              <a:t>D</a:t>
            </a:r>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fa-IR" dirty="0">
                <a:latin typeface="Raavi" pitchFamily="2"/>
                <a:cs typeface="2  Roya" pitchFamily="2" charset="-78"/>
              </a:rPr>
              <a:t>محلول در چربی</a:t>
            </a:r>
            <a:endParaRPr lang="en-US" dirty="0">
              <a:latin typeface="Raavi" pitchFamily="2"/>
              <a:cs typeface="2  Roya" pitchFamily="2" charset="-78"/>
            </a:endParaRPr>
          </a:p>
          <a:p>
            <a:pPr algn="r" rtl="1">
              <a:buFont typeface="Wingdings" panose="05000000000000000000" pitchFamily="2" charset="2"/>
              <a:buChar char="ü"/>
            </a:pPr>
            <a:r>
              <a:rPr lang="en-US" dirty="0">
                <a:latin typeface="Raavi" pitchFamily="2"/>
                <a:cs typeface="2  Roya" pitchFamily="2" charset="-78"/>
              </a:rPr>
              <a:t>Sunshine vitamin</a:t>
            </a:r>
            <a:r>
              <a:rPr lang="fa-IR" dirty="0">
                <a:latin typeface="Raavi" pitchFamily="2"/>
                <a:cs typeface="2  Roya" pitchFamily="2" charset="-78"/>
              </a:rPr>
              <a:t> </a:t>
            </a:r>
          </a:p>
          <a:p>
            <a:pPr algn="r" rtl="1">
              <a:buFont typeface="Wingdings" panose="05000000000000000000" pitchFamily="2" charset="2"/>
              <a:buChar char="ü"/>
            </a:pPr>
            <a:r>
              <a:rPr lang="fa-IR" dirty="0" smtClean="0">
                <a:latin typeface="Raavi" pitchFamily="2"/>
                <a:cs typeface="2  Roya" pitchFamily="2" charset="-78"/>
              </a:rPr>
              <a:t>هورمون یا ماده مغذی؟</a:t>
            </a:r>
            <a:endParaRPr lang="fa-IR" dirty="0">
              <a:latin typeface="Raavi" pitchFamily="2"/>
              <a:cs typeface="2  Roya" pitchFamily="2" charset="-78"/>
            </a:endParaRPr>
          </a:p>
          <a:p>
            <a:pPr algn="r" rtl="1">
              <a:buFont typeface="Wingdings" panose="05000000000000000000" pitchFamily="2" charset="2"/>
              <a:buChar char="ü"/>
            </a:pPr>
            <a:r>
              <a:rPr lang="fa-IR" dirty="0">
                <a:latin typeface="Raavi" pitchFamily="2"/>
                <a:cs typeface="2  Roya" pitchFamily="2" charset="-78"/>
              </a:rPr>
              <a:t>پیش سازهای ویتامین </a:t>
            </a:r>
            <a:r>
              <a:rPr lang="en-US" dirty="0">
                <a:latin typeface="Raavi" pitchFamily="2"/>
                <a:cs typeface="2  Roya" pitchFamily="2" charset="-78"/>
              </a:rPr>
              <a:t>:D</a:t>
            </a:r>
            <a:r>
              <a:rPr lang="fa-IR" dirty="0">
                <a:latin typeface="Raavi" pitchFamily="2"/>
                <a:cs typeface="2  Roya" pitchFamily="2" charset="-78"/>
              </a:rPr>
              <a:t> (7-دهیدرو کلسترول و ارگوسترول)</a:t>
            </a:r>
          </a:p>
          <a:p>
            <a:pPr algn="r" rtl="1">
              <a:buFont typeface="Wingdings" panose="05000000000000000000" pitchFamily="2" charset="2"/>
              <a:buChar char="ü"/>
            </a:pPr>
            <a:endParaRPr lang="fa-IR" dirty="0" smtClean="0"/>
          </a:p>
          <a:p>
            <a:pPr algn="r" rtl="1">
              <a:buFont typeface="Wingdings" panose="05000000000000000000" pitchFamily="2" charset="2"/>
              <a:buChar char="ü"/>
            </a:pPr>
            <a:endParaRPr lang="fa-IR" dirty="0" smtClean="0"/>
          </a:p>
          <a:p>
            <a:pPr algn="r" rtl="1">
              <a:buFont typeface="Wingdings" panose="05000000000000000000" pitchFamily="2" charset="2"/>
              <a:buChar char="ü"/>
            </a:pPr>
            <a:endParaRPr lang="fa-IR" dirty="0" smtClean="0"/>
          </a:p>
          <a:p>
            <a:pPr algn="r" rtl="1">
              <a:buFont typeface="Wingdings" panose="05000000000000000000" pitchFamily="2" charset="2"/>
              <a:buChar char="ü"/>
            </a:pPr>
            <a:endParaRPr lang="en-US" dirty="0"/>
          </a:p>
        </p:txBody>
      </p:sp>
    </p:spTree>
    <p:extLst>
      <p:ext uri="{BB962C8B-B14F-4D97-AF65-F5344CB8AC3E}">
        <p14:creationId xmlns:p14="http://schemas.microsoft.com/office/powerpoint/2010/main" val="2865957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t>وضعیت کمبود ویتامین </a:t>
            </a:r>
            <a:r>
              <a:rPr lang="en-US" dirty="0" smtClean="0"/>
              <a:t>D</a:t>
            </a:r>
            <a:r>
              <a:rPr lang="fa-IR" dirty="0" smtClean="0"/>
              <a:t> در کشور</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990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pPr algn="ctr" rtl="1"/>
            <a:r>
              <a:rPr lang="fa-IR" sz="2400" b="1" dirty="0" smtClean="0">
                <a:cs typeface="Titr" pitchFamily="2" charset="-78"/>
              </a:rPr>
              <a:t>شيوع كمبود ودرحاشيه كمبود ويتامين </a:t>
            </a:r>
            <a:r>
              <a:rPr lang="en-US" sz="2400" b="1" dirty="0" smtClean="0">
                <a:cs typeface="Titr" pitchFamily="2" charset="-78"/>
              </a:rPr>
              <a:t>D</a:t>
            </a:r>
            <a:r>
              <a:rPr lang="fa-IR" sz="2400" b="1" dirty="0" smtClean="0">
                <a:cs typeface="Titr" pitchFamily="2" charset="-78"/>
              </a:rPr>
              <a:t> درزنان باردار 5 ماهه و بالاتر برحسب شهر و روستا- -سال1391</a:t>
            </a:r>
            <a:endParaRPr lang="fa-IR" sz="2400" b="1" dirty="0">
              <a:cs typeface="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530900"/>
              </p:ext>
            </p:extLst>
          </p:nvPr>
        </p:nvGraphicFramePr>
        <p:xfrm>
          <a:off x="457200" y="1142984"/>
          <a:ext cx="8229600" cy="4983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1709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t>راهکارهای کنترل کمبود ویتامین </a:t>
            </a:r>
            <a:r>
              <a:rPr lang="en-US" dirty="0" smtClean="0"/>
              <a:t>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9459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fa-IR" dirty="0" smtClean="0"/>
              <a:t>مکمل یاری </a:t>
            </a:r>
            <a:endParaRPr lang="en-US" dirty="0"/>
          </a:p>
        </p:txBody>
      </p:sp>
      <p:sp>
        <p:nvSpPr>
          <p:cNvPr id="3" name="Content Placeholder 2"/>
          <p:cNvSpPr>
            <a:spLocks noGrp="1"/>
          </p:cNvSpPr>
          <p:nvPr>
            <p:ph idx="1"/>
          </p:nvPr>
        </p:nvSpPr>
        <p:spPr>
          <a:xfrm>
            <a:off x="457200" y="1219200"/>
            <a:ext cx="8229600" cy="4876800"/>
          </a:xfrm>
        </p:spPr>
        <p:txBody>
          <a:bodyPr>
            <a:noAutofit/>
          </a:bodyPr>
          <a:lstStyle/>
          <a:p>
            <a:pPr lvl="0" algn="r" rtl="1">
              <a:lnSpc>
                <a:spcPct val="90000"/>
              </a:lnSpc>
              <a:buFont typeface="Wingdings" panose="05000000000000000000" pitchFamily="2" charset="2"/>
              <a:buChar char="ü"/>
            </a:pPr>
            <a:r>
              <a:rPr lang="ar-SA" sz="3400" b="1" dirty="0">
                <a:cs typeface="2  Roya" pitchFamily="2" charset="-78"/>
              </a:rPr>
              <a:t>در گروه سني 24-0 ماهه : از 3 تا 5 روز بعد از تولد</a:t>
            </a:r>
            <a:r>
              <a:rPr lang="en-US" sz="3400" b="1" dirty="0">
                <a:cs typeface="2  Roya" pitchFamily="2" charset="-78"/>
              </a:rPr>
              <a:t>IU/Day  </a:t>
            </a:r>
            <a:r>
              <a:rPr lang="ar-SA" sz="3400" b="1" dirty="0">
                <a:cs typeface="2  Roya" pitchFamily="2" charset="-78"/>
              </a:rPr>
              <a:t>400 مكمل </a:t>
            </a:r>
            <a:r>
              <a:rPr lang="fa-IR" sz="3400" b="1" dirty="0">
                <a:cs typeface="2  Roya" pitchFamily="2" charset="-78"/>
              </a:rPr>
              <a:t>ويتامين "د" داده شود</a:t>
            </a:r>
            <a:endParaRPr lang="en-US" sz="3400" b="1" dirty="0">
              <a:cs typeface="2  Roya" pitchFamily="2" charset="-78"/>
            </a:endParaRPr>
          </a:p>
          <a:p>
            <a:pPr lvl="0" algn="r" rtl="1">
              <a:lnSpc>
                <a:spcPct val="90000"/>
              </a:lnSpc>
              <a:buFont typeface="Wingdings" panose="05000000000000000000" pitchFamily="2" charset="2"/>
              <a:buChar char="ü"/>
            </a:pPr>
            <a:r>
              <a:rPr lang="en-US" sz="3400" b="1" dirty="0">
                <a:cs typeface="2  Roya" pitchFamily="2" charset="-78"/>
              </a:rPr>
              <a:t> </a:t>
            </a:r>
            <a:r>
              <a:rPr lang="fa-IR" sz="3400" b="1" dirty="0">
                <a:cs typeface="2  Roya" pitchFamily="2" charset="-78"/>
              </a:rPr>
              <a:t>در گروه سني 6-2 ساله : هر 2 ماه </a:t>
            </a:r>
            <a:r>
              <a:rPr lang="ar-SA" sz="3400" b="1" dirty="0">
                <a:cs typeface="2  Roya" pitchFamily="2" charset="-78"/>
              </a:rPr>
              <a:t>یک بار </a:t>
            </a:r>
            <a:r>
              <a:rPr lang="en-US" sz="3400" b="1" dirty="0">
                <a:cs typeface="2  Roya" pitchFamily="2" charset="-78"/>
              </a:rPr>
              <a:t>IU</a:t>
            </a:r>
            <a:r>
              <a:rPr lang="ar-SA" sz="3400" b="1" dirty="0">
                <a:cs typeface="2  Roya" pitchFamily="2" charset="-78"/>
              </a:rPr>
              <a:t> 50000 مگا دوز ويتامين "د" داده شود كه معادل</a:t>
            </a:r>
            <a:r>
              <a:rPr lang="en-US" sz="3400" b="1" dirty="0">
                <a:cs typeface="2  Roya" pitchFamily="2" charset="-78"/>
              </a:rPr>
              <a:t>IU/Day  </a:t>
            </a:r>
            <a:r>
              <a:rPr lang="ar-SA" sz="3400" b="1" dirty="0">
                <a:cs typeface="2  Roya" pitchFamily="2" charset="-78"/>
              </a:rPr>
              <a:t>800 مي‌باشد.</a:t>
            </a:r>
            <a:endParaRPr lang="en-US" sz="3400" b="1" dirty="0">
              <a:cs typeface="2  Roya" pitchFamily="2" charset="-78"/>
            </a:endParaRPr>
          </a:p>
          <a:p>
            <a:pPr lvl="0" algn="r" rtl="1">
              <a:lnSpc>
                <a:spcPct val="90000"/>
              </a:lnSpc>
              <a:buFont typeface="Wingdings" panose="05000000000000000000" pitchFamily="2" charset="2"/>
              <a:buChar char="ü"/>
            </a:pPr>
            <a:r>
              <a:rPr lang="en-US" sz="3400" b="1" dirty="0">
                <a:cs typeface="2  Roya" pitchFamily="2" charset="-78"/>
              </a:rPr>
              <a:t> </a:t>
            </a:r>
            <a:r>
              <a:rPr lang="ar-SA" sz="3400" b="1" dirty="0">
                <a:cs typeface="2  Roya" pitchFamily="2" charset="-78"/>
              </a:rPr>
              <a:t>در گروه سني12-7 ساله : هر 2 ماه یک بار </a:t>
            </a:r>
            <a:r>
              <a:rPr lang="en-US" sz="3400" b="1" dirty="0">
                <a:cs typeface="2  Roya" pitchFamily="2" charset="-78"/>
              </a:rPr>
              <a:t>IU</a:t>
            </a:r>
            <a:r>
              <a:rPr lang="ar-SA" sz="3400" b="1" dirty="0">
                <a:cs typeface="2  Roya" pitchFamily="2" charset="-78"/>
              </a:rPr>
              <a:t> 50000 مگا دوز ويتامين "د" داده شود.</a:t>
            </a:r>
            <a:endParaRPr lang="en-US" sz="3400" b="1" dirty="0">
              <a:cs typeface="2  Roya" pitchFamily="2" charset="-78"/>
            </a:endParaRPr>
          </a:p>
          <a:p>
            <a:pPr lvl="0" algn="r" rtl="1">
              <a:lnSpc>
                <a:spcPct val="90000"/>
              </a:lnSpc>
              <a:buFont typeface="Wingdings" panose="05000000000000000000" pitchFamily="2" charset="2"/>
              <a:buChar char="ü"/>
            </a:pPr>
            <a:r>
              <a:rPr lang="en-US" sz="3400" b="1" dirty="0">
                <a:cs typeface="2  Roya" pitchFamily="2" charset="-78"/>
              </a:rPr>
              <a:t> </a:t>
            </a:r>
            <a:r>
              <a:rPr lang="ar-SA" sz="3400" b="1" dirty="0">
                <a:cs typeface="2  Roya" pitchFamily="2" charset="-78"/>
              </a:rPr>
              <a:t>در گروه سني70-12 ساله: هر ماه یک بار مگا دوز</a:t>
            </a:r>
            <a:r>
              <a:rPr lang="en-US" sz="3400" b="1" dirty="0">
                <a:cs typeface="2  Roya" pitchFamily="2" charset="-78"/>
              </a:rPr>
              <a:t>IU</a:t>
            </a:r>
            <a:r>
              <a:rPr lang="ar-SA" sz="3400" b="1" dirty="0">
                <a:cs typeface="2  Roya" pitchFamily="2" charset="-78"/>
              </a:rPr>
              <a:t> 50000 ويتامين "د" داده شود.</a:t>
            </a:r>
            <a:endParaRPr lang="en-US" sz="3400" b="1" dirty="0">
              <a:cs typeface="2  Roya" pitchFamily="2" charset="-78"/>
            </a:endParaRPr>
          </a:p>
          <a:p>
            <a:pPr lvl="0" algn="r" rtl="1">
              <a:lnSpc>
                <a:spcPct val="90000"/>
              </a:lnSpc>
              <a:buFont typeface="Wingdings" panose="05000000000000000000" pitchFamily="2" charset="2"/>
              <a:buChar char="ü"/>
            </a:pPr>
            <a:r>
              <a:rPr lang="en-US" sz="3400" b="1" dirty="0">
                <a:cs typeface="2  Roya" pitchFamily="2" charset="-78"/>
              </a:rPr>
              <a:t> </a:t>
            </a:r>
            <a:r>
              <a:rPr lang="ar-SA" sz="3400" b="1" dirty="0">
                <a:cs typeface="2  Roya" pitchFamily="2" charset="-78"/>
              </a:rPr>
              <a:t>در گروه سني 70 سال به بالا : هر 2 هفته یک مگا دوز</a:t>
            </a:r>
            <a:r>
              <a:rPr lang="en-US" sz="3400" b="1" dirty="0">
                <a:cs typeface="2  Roya" pitchFamily="2" charset="-78"/>
              </a:rPr>
              <a:t>IU</a:t>
            </a:r>
            <a:r>
              <a:rPr lang="ar-SA" sz="3400" b="1" dirty="0">
                <a:cs typeface="2  Roya" pitchFamily="2" charset="-78"/>
              </a:rPr>
              <a:t> 50000 ويتامين "د" داده شود.</a:t>
            </a:r>
            <a:endParaRPr lang="en-US" sz="3400" b="1" dirty="0">
              <a:cs typeface="2  Roya" pitchFamily="2" charset="-78"/>
            </a:endParaRPr>
          </a:p>
        </p:txBody>
      </p:sp>
    </p:spTree>
    <p:extLst>
      <p:ext uri="{BB962C8B-B14F-4D97-AF65-F5344CB8AC3E}">
        <p14:creationId xmlns:p14="http://schemas.microsoft.com/office/powerpoint/2010/main" val="1043331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مسمومیت با ویتامین </a:t>
            </a:r>
            <a:r>
              <a:rPr lang="en-US" dirty="0" smtClean="0"/>
              <a:t>D</a:t>
            </a:r>
            <a:endParaRPr lang="en-US" dirty="0"/>
          </a:p>
        </p:txBody>
      </p:sp>
      <p:sp>
        <p:nvSpPr>
          <p:cNvPr id="3" name="Content Placeholder 2"/>
          <p:cNvSpPr>
            <a:spLocks noGrp="1"/>
          </p:cNvSpPr>
          <p:nvPr>
            <p:ph idx="1"/>
          </p:nvPr>
        </p:nvSpPr>
        <p:spPr/>
        <p:txBody>
          <a:bodyPr>
            <a:normAutofit/>
          </a:bodyPr>
          <a:lstStyle/>
          <a:p>
            <a:pPr algn="r" rtl="1"/>
            <a:r>
              <a:rPr lang="fa-IR" altLang="en-US" sz="3600" b="1" dirty="0">
                <a:cs typeface="2  Roya" pitchFamily="2" charset="-78"/>
              </a:rPr>
              <a:t>هيپركلسيمي</a:t>
            </a:r>
            <a:r>
              <a:rPr lang="fa-IR" altLang="en-US" sz="3600" b="1" dirty="0" smtClean="0">
                <a:cs typeface="2  Roya" pitchFamily="2" charset="-78"/>
              </a:rPr>
              <a:t>،</a:t>
            </a:r>
            <a:endParaRPr lang="en-US" altLang="en-US" sz="3600" b="1" dirty="0" smtClean="0">
              <a:cs typeface="2  Roya" pitchFamily="2" charset="-78"/>
            </a:endParaRPr>
          </a:p>
          <a:p>
            <a:pPr algn="r" rtl="1"/>
            <a:r>
              <a:rPr lang="fa-IR" altLang="en-US" sz="3600" b="1" dirty="0" smtClean="0">
                <a:cs typeface="2  Roya" pitchFamily="2" charset="-78"/>
              </a:rPr>
              <a:t> </a:t>
            </a:r>
            <a:r>
              <a:rPr lang="fa-IR" altLang="en-US" sz="3600" b="1" dirty="0">
                <a:cs typeface="2  Roya" pitchFamily="2" charset="-78"/>
              </a:rPr>
              <a:t>پرادراري و پرنوشي، </a:t>
            </a:r>
            <a:endParaRPr lang="en-US" altLang="en-US" sz="3600" b="1" dirty="0" smtClean="0">
              <a:cs typeface="2  Roya" pitchFamily="2" charset="-78"/>
            </a:endParaRPr>
          </a:p>
          <a:p>
            <a:pPr algn="r" rtl="1"/>
            <a:r>
              <a:rPr lang="fa-IR" altLang="en-US" sz="3600" b="1" dirty="0" smtClean="0">
                <a:cs typeface="2  Roya" pitchFamily="2" charset="-78"/>
              </a:rPr>
              <a:t>رسوب کلسیم در بافت هاي </a:t>
            </a:r>
            <a:r>
              <a:rPr lang="fa-IR" altLang="en-US" sz="3600" b="1" dirty="0">
                <a:cs typeface="2  Roya" pitchFamily="2" charset="-78"/>
              </a:rPr>
              <a:t>نرم </a:t>
            </a:r>
            <a:r>
              <a:rPr lang="fa-IR" altLang="en-US" sz="3600" b="1" dirty="0" smtClean="0">
                <a:cs typeface="2  Roya" pitchFamily="2" charset="-78"/>
              </a:rPr>
              <a:t>ـ</a:t>
            </a:r>
          </a:p>
          <a:p>
            <a:pPr algn="r" rtl="1"/>
            <a:r>
              <a:rPr lang="fa-IR" altLang="en-US" sz="3600" b="1" dirty="0" smtClean="0">
                <a:cs typeface="2  Roya" pitchFamily="2" charset="-78"/>
              </a:rPr>
              <a:t> </a:t>
            </a:r>
            <a:r>
              <a:rPr lang="fa-IR" altLang="en-US" sz="3600" b="1" dirty="0">
                <a:cs typeface="2  Roya" pitchFamily="2" charset="-78"/>
              </a:rPr>
              <a:t>تهوع، استفراغ، </a:t>
            </a:r>
            <a:endParaRPr lang="fa-IR" altLang="en-US" sz="3600" b="1" dirty="0" smtClean="0">
              <a:cs typeface="2  Roya" pitchFamily="2" charset="-78"/>
            </a:endParaRPr>
          </a:p>
          <a:p>
            <a:pPr algn="r" rtl="1"/>
            <a:r>
              <a:rPr lang="fa-IR" altLang="en-US" sz="3600" b="1" dirty="0" smtClean="0">
                <a:cs typeface="2  Roya" pitchFamily="2" charset="-78"/>
              </a:rPr>
              <a:t>بي</a:t>
            </a:r>
            <a:r>
              <a:rPr lang="fa-IR" altLang="en-US" sz="3600" b="1" dirty="0" smtClean="0">
                <a:cs typeface="Mitra" pitchFamily="2" charset="-78"/>
              </a:rPr>
              <a:t>‌</a:t>
            </a:r>
            <a:r>
              <a:rPr lang="fa-IR" altLang="en-US" sz="3600" b="1" dirty="0" smtClean="0">
                <a:cs typeface="2  Roya" pitchFamily="2" charset="-78"/>
              </a:rPr>
              <a:t>اشتهايي</a:t>
            </a:r>
            <a:endParaRPr lang="en-US" sz="3600" dirty="0"/>
          </a:p>
        </p:txBody>
      </p:sp>
    </p:spTree>
    <p:extLst>
      <p:ext uri="{BB962C8B-B14F-4D97-AF65-F5344CB8AC3E}">
        <p14:creationId xmlns:p14="http://schemas.microsoft.com/office/powerpoint/2010/main" val="3050526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غنی سازی شیر</a:t>
            </a:r>
            <a:endParaRPr lang="en-US" dirty="0"/>
          </a:p>
        </p:txBody>
      </p:sp>
      <p:sp>
        <p:nvSpPr>
          <p:cNvPr id="3" name="Content Placeholder 2"/>
          <p:cNvSpPr>
            <a:spLocks noGrp="1"/>
          </p:cNvSpPr>
          <p:nvPr>
            <p:ph idx="1"/>
          </p:nvPr>
        </p:nvSpPr>
        <p:spPr/>
        <p:txBody>
          <a:bodyPr/>
          <a:lstStyle/>
          <a:p>
            <a:pPr algn="r" rtl="1"/>
            <a:r>
              <a:rPr lang="fa-IR" dirty="0" smtClean="0"/>
              <a:t>افزودن 200 واحد ویتامین </a:t>
            </a:r>
            <a:r>
              <a:rPr lang="en-US" dirty="0" smtClean="0"/>
              <a:t>D</a:t>
            </a:r>
            <a:r>
              <a:rPr lang="fa-IR" dirty="0" smtClean="0"/>
              <a:t> به شیر</a:t>
            </a:r>
          </a:p>
          <a:p>
            <a:pPr marL="0" indent="0" algn="r" rtl="1">
              <a:buNone/>
            </a:pPr>
            <a:endParaRPr lang="fa-IR" dirty="0" smtClean="0"/>
          </a:p>
          <a:p>
            <a:pPr algn="r" rtl="1"/>
            <a:r>
              <a:rPr lang="fa-IR" dirty="0" smtClean="0"/>
              <a:t>شیر استرلیزه و پاستوریزه</a:t>
            </a:r>
          </a:p>
          <a:p>
            <a:pPr marL="0" indent="0" algn="r" rtl="1">
              <a:buNone/>
            </a:pPr>
            <a:endParaRPr lang="fa-IR" dirty="0" smtClean="0"/>
          </a:p>
          <a:p>
            <a:pPr algn="r" rtl="1"/>
            <a:r>
              <a:rPr lang="fa-IR" dirty="0" smtClean="0"/>
              <a:t>ارائه سه نوبت شیر غنی شده</a:t>
            </a:r>
          </a:p>
          <a:p>
            <a:pPr algn="r" rtl="1"/>
            <a:endParaRPr lang="fa-IR" dirty="0"/>
          </a:p>
        </p:txBody>
      </p:sp>
    </p:spTree>
    <p:extLst>
      <p:ext uri="{BB962C8B-B14F-4D97-AF65-F5344CB8AC3E}">
        <p14:creationId xmlns:p14="http://schemas.microsoft.com/office/powerpoint/2010/main" val="3693015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241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131" name="Bitmap Image" r:id="rId3" imgW="6647619" imgH="4466667" progId="PBrush">
                  <p:embed/>
                </p:oleObj>
              </mc:Choice>
              <mc:Fallback>
                <p:oleObj name="Bitmap Image" r:id="rId3" imgW="6647619" imgH="4466667" progId="PBrush">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2419" name="Text Box 3"/>
          <p:cNvSpPr txBox="1">
            <a:spLocks noChangeArrowheads="1"/>
          </p:cNvSpPr>
          <p:nvPr/>
        </p:nvSpPr>
        <p:spPr bwMode="auto">
          <a:xfrm>
            <a:off x="6156325" y="404813"/>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b="1">
              <a:solidFill>
                <a:srgbClr val="FFFF00"/>
              </a:solidFill>
              <a:latin typeface="Times New Roman" pitchFamily="18" charset="0"/>
              <a:cs typeface="B Mitra" pitchFamily="2" charset="-78"/>
            </a:endParaRPr>
          </a:p>
        </p:txBody>
      </p:sp>
      <p:sp>
        <p:nvSpPr>
          <p:cNvPr id="572420" name="Text Box 4"/>
          <p:cNvSpPr txBox="1">
            <a:spLocks noChangeArrowheads="1"/>
          </p:cNvSpPr>
          <p:nvPr/>
        </p:nvSpPr>
        <p:spPr bwMode="auto">
          <a:xfrm>
            <a:off x="6084888" y="404813"/>
            <a:ext cx="285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ar-SA" altLang="en-US" sz="4000" b="1">
                <a:solidFill>
                  <a:srgbClr val="FFFF00"/>
                </a:solidFill>
                <a:latin typeface="Times New Roman" pitchFamily="18" charset="0"/>
                <a:cs typeface="B Mitra" pitchFamily="2" charset="-78"/>
              </a:rPr>
              <a:t>سلامت باشيد</a:t>
            </a:r>
            <a:endParaRPr lang="en-US" altLang="en-US" sz="4000" b="1">
              <a:solidFill>
                <a:srgbClr val="FFFF00"/>
              </a:solidFill>
              <a:latin typeface="Times New Roman" pitchFamily="18" charset="0"/>
              <a:cs typeface="B Mitra" pitchFamily="2" charset="-78"/>
            </a:endParaRPr>
          </a:p>
        </p:txBody>
      </p:sp>
    </p:spTree>
    <p:extLst>
      <p:ext uri="{BB962C8B-B14F-4D97-AF65-F5344CB8AC3E}">
        <p14:creationId xmlns:p14="http://schemas.microsoft.com/office/powerpoint/2010/main" val="2314245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checkerboard(across)">
                                      <p:cBhvr>
                                        <p:cTn id="7" dur="500"/>
                                        <p:tgtEl>
                                          <p:spTgt spid="572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ویتامین </a:t>
            </a:r>
            <a:r>
              <a:rPr lang="en-US" dirty="0"/>
              <a:t>D</a:t>
            </a:r>
          </a:p>
        </p:txBody>
      </p:sp>
      <p:sp>
        <p:nvSpPr>
          <p:cNvPr id="3" name="Content Placeholder 2"/>
          <p:cNvSpPr>
            <a:spLocks noGrp="1"/>
          </p:cNvSpPr>
          <p:nvPr>
            <p:ph idx="1"/>
          </p:nvPr>
        </p:nvSpPr>
        <p:spPr/>
        <p:txBody>
          <a:bodyPr/>
          <a:lstStyle/>
          <a:p>
            <a:pPr algn="r" rtl="1">
              <a:lnSpc>
                <a:spcPct val="90000"/>
              </a:lnSpc>
            </a:pPr>
            <a:r>
              <a:rPr lang="fa-IR" altLang="en-US" dirty="0" smtClean="0">
                <a:latin typeface="Raavi" pitchFamily="2"/>
                <a:cs typeface="2  Roya" pitchFamily="2" charset="-78"/>
              </a:rPr>
              <a:t>انواع</a:t>
            </a:r>
            <a:r>
              <a:rPr lang="fa-IR" altLang="en-US" dirty="0">
                <a:latin typeface="Raavi" pitchFamily="2"/>
                <a:cs typeface="2  Roya" pitchFamily="2" charset="-78"/>
              </a:rPr>
              <a:t>:</a:t>
            </a:r>
          </a:p>
          <a:p>
            <a:pPr lvl="1" algn="r" rtl="1">
              <a:lnSpc>
                <a:spcPct val="90000"/>
              </a:lnSpc>
            </a:pPr>
            <a:r>
              <a:rPr lang="fa-IR" altLang="en-US" sz="3200" dirty="0">
                <a:latin typeface="Raavi" pitchFamily="2"/>
                <a:cs typeface="2  Roya" pitchFamily="2" charset="-78"/>
              </a:rPr>
              <a:t>ويتامين </a:t>
            </a:r>
            <a:r>
              <a:rPr lang="en-US" altLang="en-US" sz="3200" dirty="0">
                <a:latin typeface="Raavi" pitchFamily="2"/>
                <a:cs typeface="2  Roya" pitchFamily="2" charset="-78"/>
              </a:rPr>
              <a:t>D</a:t>
            </a:r>
            <a:r>
              <a:rPr lang="en-US" altLang="en-US" sz="3200" baseline="-25000" dirty="0">
                <a:latin typeface="Raavi" pitchFamily="2"/>
                <a:cs typeface="2  Roya" pitchFamily="2" charset="-78"/>
              </a:rPr>
              <a:t>2</a:t>
            </a:r>
            <a:r>
              <a:rPr lang="fa-IR" altLang="en-US" sz="3200" dirty="0">
                <a:latin typeface="Raavi" pitchFamily="2"/>
                <a:cs typeface="2  Roya" pitchFamily="2" charset="-78"/>
              </a:rPr>
              <a:t> (گياهي: ارگوكلسيفرول)  </a:t>
            </a:r>
          </a:p>
          <a:p>
            <a:pPr lvl="1" algn="r" rtl="1">
              <a:lnSpc>
                <a:spcPct val="90000"/>
              </a:lnSpc>
            </a:pPr>
            <a:r>
              <a:rPr lang="fa-IR" altLang="en-US" sz="3200" dirty="0">
                <a:latin typeface="Raavi" pitchFamily="2"/>
                <a:cs typeface="2  Roya" pitchFamily="2" charset="-78"/>
              </a:rPr>
              <a:t>ويتامين </a:t>
            </a:r>
            <a:r>
              <a:rPr lang="en-US" altLang="en-US" sz="3200" dirty="0">
                <a:latin typeface="Raavi" pitchFamily="2"/>
                <a:cs typeface="2  Roya" pitchFamily="2" charset="-78"/>
              </a:rPr>
              <a:t>D</a:t>
            </a:r>
            <a:r>
              <a:rPr lang="en-US" altLang="en-US" sz="3200" baseline="-25000" dirty="0">
                <a:latin typeface="Raavi" pitchFamily="2"/>
                <a:cs typeface="2  Roya" pitchFamily="2" charset="-78"/>
              </a:rPr>
              <a:t>3</a:t>
            </a:r>
            <a:r>
              <a:rPr lang="fa-IR" altLang="en-US" sz="3200" dirty="0">
                <a:latin typeface="Raavi" pitchFamily="2"/>
                <a:cs typeface="2  Roya" pitchFamily="2" charset="-78"/>
              </a:rPr>
              <a:t> (جانوري: كوله</a:t>
            </a:r>
            <a:r>
              <a:rPr lang="fa-IR" altLang="en-US" sz="3200" dirty="0">
                <a:latin typeface="Raavi" pitchFamily="2"/>
                <a:cs typeface="Mitra" pitchFamily="2" charset="-78"/>
              </a:rPr>
              <a:t>‌</a:t>
            </a:r>
            <a:r>
              <a:rPr lang="fa-IR" altLang="en-US" sz="3200" dirty="0">
                <a:latin typeface="Raavi" pitchFamily="2"/>
                <a:cs typeface="2  Roya" pitchFamily="2" charset="-78"/>
              </a:rPr>
              <a:t>كلسيفرول)</a:t>
            </a:r>
          </a:p>
          <a:p>
            <a:pPr algn="r" rtl="1">
              <a:lnSpc>
                <a:spcPct val="90000"/>
              </a:lnSpc>
            </a:pPr>
            <a:r>
              <a:rPr lang="fa-IR" altLang="en-US" dirty="0" smtClean="0">
                <a:latin typeface="Raavi" pitchFamily="2"/>
                <a:cs typeface="2  Roya" pitchFamily="2" charset="-78"/>
              </a:rPr>
              <a:t>وظيفه اصلی:</a:t>
            </a:r>
          </a:p>
          <a:p>
            <a:pPr algn="r" rtl="1">
              <a:lnSpc>
                <a:spcPct val="90000"/>
              </a:lnSpc>
              <a:buFont typeface="Wingdings" panose="05000000000000000000" pitchFamily="2" charset="2"/>
              <a:buChar char="ü"/>
            </a:pPr>
            <a:r>
              <a:rPr lang="fa-IR" altLang="en-US" dirty="0" smtClean="0">
                <a:latin typeface="Raavi" pitchFamily="2"/>
                <a:cs typeface="2  Roya" pitchFamily="2" charset="-78"/>
              </a:rPr>
              <a:t> </a:t>
            </a:r>
            <a:r>
              <a:rPr lang="fa-IR" altLang="en-US" dirty="0">
                <a:latin typeface="Raavi" pitchFamily="2"/>
                <a:cs typeface="2  Roya" pitchFamily="2" charset="-78"/>
              </a:rPr>
              <a:t>اهميت در تنظيم غلظت </a:t>
            </a:r>
            <a:r>
              <a:rPr lang="fa-IR" altLang="en-US" dirty="0" smtClean="0">
                <a:latin typeface="Raavi" pitchFamily="2"/>
                <a:cs typeface="2  Roya" pitchFamily="2" charset="-78"/>
              </a:rPr>
              <a:t>كلسيم</a:t>
            </a:r>
            <a:r>
              <a:rPr lang="fa-IR" altLang="en-US" dirty="0">
                <a:latin typeface="Raavi" pitchFamily="2"/>
                <a:cs typeface="2  Roya" pitchFamily="2" charset="-78"/>
              </a:rPr>
              <a:t>، فسفر </a:t>
            </a:r>
            <a:r>
              <a:rPr lang="fa-IR" altLang="en-US" dirty="0" smtClean="0">
                <a:latin typeface="Raavi" pitchFamily="2"/>
                <a:cs typeface="2  Roya" pitchFamily="2" charset="-78"/>
              </a:rPr>
              <a:t>و </a:t>
            </a:r>
            <a:r>
              <a:rPr lang="fa-IR" altLang="en-US" dirty="0">
                <a:latin typeface="Raavi" pitchFamily="2"/>
                <a:cs typeface="2  Roya" pitchFamily="2" charset="-78"/>
              </a:rPr>
              <a:t>متابوليسم استخواني</a:t>
            </a:r>
          </a:p>
          <a:p>
            <a:pPr algn="r" rtl="1">
              <a:lnSpc>
                <a:spcPct val="90000"/>
              </a:lnSpc>
            </a:pPr>
            <a:r>
              <a:rPr lang="fa-IR" altLang="en-US" dirty="0">
                <a:latin typeface="Raavi" pitchFamily="2"/>
                <a:cs typeface="2  Roya" pitchFamily="2" charset="-78"/>
              </a:rPr>
              <a:t>ساير وظايف: </a:t>
            </a:r>
          </a:p>
          <a:p>
            <a:pPr lvl="1" algn="r" rtl="1">
              <a:lnSpc>
                <a:spcPct val="90000"/>
              </a:lnSpc>
            </a:pPr>
            <a:r>
              <a:rPr lang="fa-IR" altLang="en-US" sz="3200" dirty="0">
                <a:latin typeface="Raavi" pitchFamily="2"/>
                <a:cs typeface="2  Roya" pitchFamily="2" charset="-78"/>
              </a:rPr>
              <a:t>اثرات ضد سرطاني (در سلول</a:t>
            </a:r>
            <a:r>
              <a:rPr lang="fa-IR" altLang="en-US" sz="3200" dirty="0">
                <a:latin typeface="Raavi" pitchFamily="2"/>
                <a:cs typeface="Mitra" pitchFamily="2" charset="-78"/>
              </a:rPr>
              <a:t>‌</a:t>
            </a:r>
            <a:r>
              <a:rPr lang="fa-IR" altLang="en-US" sz="3200" dirty="0">
                <a:latin typeface="Raavi" pitchFamily="2"/>
                <a:cs typeface="2  Roya" pitchFamily="2" charset="-78"/>
              </a:rPr>
              <a:t>هاي خوني، پستان، ريه، رحم و كولون)  </a:t>
            </a:r>
          </a:p>
          <a:p>
            <a:pPr lvl="1" algn="r" rtl="1">
              <a:lnSpc>
                <a:spcPct val="90000"/>
              </a:lnSpc>
            </a:pPr>
            <a:r>
              <a:rPr lang="fa-IR" altLang="en-US" sz="3200" dirty="0">
                <a:latin typeface="Raavi" pitchFamily="2"/>
                <a:cs typeface="2  Roya" pitchFamily="2" charset="-78"/>
              </a:rPr>
              <a:t> تمايز سلولي در برخي بافتها</a:t>
            </a:r>
            <a:endParaRPr lang="en-US" altLang="en-US" sz="3200" dirty="0">
              <a:latin typeface="Raavi" pitchFamily="2"/>
              <a:cs typeface="2  Roya" pitchFamily="2" charset="-78"/>
            </a:endParaRPr>
          </a:p>
          <a:p>
            <a:pPr algn="r" rtl="1"/>
            <a:endParaRPr lang="en-US" dirty="0"/>
          </a:p>
        </p:txBody>
      </p:sp>
    </p:spTree>
    <p:extLst>
      <p:ext uri="{BB962C8B-B14F-4D97-AF65-F5344CB8AC3E}">
        <p14:creationId xmlns:p14="http://schemas.microsoft.com/office/powerpoint/2010/main" val="308573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4" name="Picture 2" descr="Vitamin D metabolis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58888" y="333375"/>
            <a:ext cx="6335712" cy="616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1707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meta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5575"/>
            <a:ext cx="6400800" cy="634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1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منابع </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pPr algn="r" rtl="1"/>
            <a:r>
              <a:rPr lang="fa-IR" sz="6400" b="1" dirty="0">
                <a:latin typeface="Raavi" pitchFamily="2"/>
                <a:cs typeface="2  Roya" pitchFamily="2" charset="-78"/>
              </a:rPr>
              <a:t>نور </a:t>
            </a:r>
            <a:r>
              <a:rPr lang="fa-IR" sz="6400" b="1" dirty="0" smtClean="0">
                <a:latin typeface="Raavi" pitchFamily="2"/>
                <a:cs typeface="2  Roya" pitchFamily="2" charset="-78"/>
              </a:rPr>
              <a:t>آفتاب</a:t>
            </a:r>
          </a:p>
          <a:p>
            <a:pPr algn="r" rtl="1">
              <a:lnSpc>
                <a:spcPct val="90000"/>
              </a:lnSpc>
              <a:buFont typeface="Wingdings" panose="05000000000000000000" pitchFamily="2" charset="2"/>
              <a:buChar char="ü"/>
            </a:pPr>
            <a:r>
              <a:rPr lang="fa-IR" altLang="en-US" sz="4000" b="1" dirty="0" smtClean="0">
                <a:cs typeface="2  Roya" pitchFamily="2" charset="-78"/>
              </a:rPr>
              <a:t>90 </a:t>
            </a:r>
            <a:r>
              <a:rPr lang="fa-IR" altLang="en-US" sz="4000" b="1" dirty="0">
                <a:cs typeface="2  Roya" pitchFamily="2" charset="-78"/>
              </a:rPr>
              <a:t>درصد نياز از تابش مستقيم نور خورشيد فراهم مي</a:t>
            </a:r>
            <a:r>
              <a:rPr lang="fa-IR" altLang="en-US" sz="4000" b="1" dirty="0">
                <a:cs typeface="Mitra" pitchFamily="2" charset="-78"/>
              </a:rPr>
              <a:t>‌</a:t>
            </a:r>
            <a:r>
              <a:rPr lang="fa-IR" altLang="en-US" sz="4000" b="1" dirty="0">
                <a:cs typeface="2  Roya" pitchFamily="2" charset="-78"/>
              </a:rPr>
              <a:t>شود</a:t>
            </a:r>
          </a:p>
          <a:p>
            <a:pPr algn="r" rtl="1">
              <a:lnSpc>
                <a:spcPct val="90000"/>
              </a:lnSpc>
              <a:buFont typeface="Wingdings" panose="05000000000000000000" pitchFamily="2" charset="2"/>
              <a:buChar char="ü"/>
            </a:pPr>
            <a:r>
              <a:rPr lang="fa-IR" altLang="en-US" sz="4000" b="1" dirty="0">
                <a:cs typeface="2  Roya" pitchFamily="2" charset="-78"/>
              </a:rPr>
              <a:t>بهترين ساعت روز: 10 تا </a:t>
            </a:r>
            <a:r>
              <a:rPr lang="fa-IR" altLang="en-US" sz="4000" b="1" dirty="0" smtClean="0">
                <a:cs typeface="2  Roya" pitchFamily="2" charset="-78"/>
              </a:rPr>
              <a:t>15</a:t>
            </a:r>
            <a:endParaRPr lang="fa-IR" altLang="en-US" sz="4000" b="1" dirty="0">
              <a:cs typeface="2  Roya" pitchFamily="2" charset="-78"/>
            </a:endParaRPr>
          </a:p>
          <a:p>
            <a:pPr algn="r" rtl="1">
              <a:lnSpc>
                <a:spcPct val="90000"/>
              </a:lnSpc>
              <a:buFont typeface="Wingdings" panose="05000000000000000000" pitchFamily="2" charset="2"/>
              <a:buChar char="ü"/>
            </a:pPr>
            <a:r>
              <a:rPr lang="fa-IR" altLang="en-US" sz="4000" b="1" dirty="0">
                <a:cs typeface="2  Roya" pitchFamily="2" charset="-78"/>
              </a:rPr>
              <a:t>بهترين: فصل تابستان</a:t>
            </a:r>
          </a:p>
          <a:p>
            <a:pPr algn="r" rtl="1">
              <a:lnSpc>
                <a:spcPct val="90000"/>
              </a:lnSpc>
              <a:buFont typeface="Wingdings" panose="05000000000000000000" pitchFamily="2" charset="2"/>
              <a:buChar char="ü"/>
            </a:pPr>
            <a:r>
              <a:rPr lang="fa-IR" altLang="en-US" sz="4000" b="1" dirty="0">
                <a:cs typeface="2  Roya" pitchFamily="2" charset="-78"/>
              </a:rPr>
              <a:t>بهترين عرض جغرافيايي: </a:t>
            </a:r>
            <a:r>
              <a:rPr lang="fa-IR" altLang="en-US" sz="4000" b="1" dirty="0" smtClean="0">
                <a:cs typeface="2  Roya" pitchFamily="2" charset="-78"/>
              </a:rPr>
              <a:t>استوا</a:t>
            </a:r>
            <a:endParaRPr lang="fa-IR" altLang="en-US" sz="4000" b="1" dirty="0">
              <a:cs typeface="2  Roya" pitchFamily="2" charset="-78"/>
            </a:endParaRPr>
          </a:p>
          <a:p>
            <a:pPr algn="r" rtl="1">
              <a:lnSpc>
                <a:spcPct val="90000"/>
              </a:lnSpc>
              <a:buFont typeface="Wingdings" panose="05000000000000000000" pitchFamily="2" charset="2"/>
              <a:buChar char="ü"/>
            </a:pPr>
            <a:r>
              <a:rPr lang="fa-IR" altLang="en-US" sz="4000" b="1" dirty="0">
                <a:solidFill>
                  <a:schemeClr val="tx1">
                    <a:lumMod val="95000"/>
                    <a:lumOff val="5000"/>
                  </a:schemeClr>
                </a:solidFill>
                <a:cs typeface="2  Roya" pitchFamily="2" charset="-78"/>
              </a:rPr>
              <a:t>دستها، </a:t>
            </a:r>
            <a:r>
              <a:rPr lang="fa-IR" altLang="en-US" sz="4000" b="1" dirty="0" smtClean="0">
                <a:solidFill>
                  <a:schemeClr val="tx1">
                    <a:lumMod val="95000"/>
                    <a:lumOff val="5000"/>
                  </a:schemeClr>
                </a:solidFill>
                <a:cs typeface="2  Roya" pitchFamily="2" charset="-78"/>
              </a:rPr>
              <a:t>بازوها؛صورت، گردن و پاها:</a:t>
            </a:r>
          </a:p>
          <a:p>
            <a:pPr algn="r" rtl="1">
              <a:lnSpc>
                <a:spcPct val="90000"/>
              </a:lnSpc>
              <a:buFont typeface="Wingdings" panose="05000000000000000000" pitchFamily="2" charset="2"/>
              <a:buChar char="ü"/>
            </a:pPr>
            <a:r>
              <a:rPr lang="fa-IR" altLang="en-US" sz="4000" b="1" dirty="0" smtClean="0">
                <a:solidFill>
                  <a:schemeClr val="tx1">
                    <a:lumMod val="95000"/>
                    <a:lumOff val="5000"/>
                  </a:schemeClr>
                </a:solidFill>
                <a:cs typeface="2  Roya" pitchFamily="2" charset="-78"/>
              </a:rPr>
              <a:t>حداقل 2 بار در هفته (</a:t>
            </a:r>
            <a:r>
              <a:rPr lang="fa-IR" altLang="en-US" sz="4000" b="1" dirty="0">
                <a:solidFill>
                  <a:schemeClr val="tx1">
                    <a:lumMod val="95000"/>
                    <a:lumOff val="5000"/>
                  </a:schemeClr>
                </a:solidFill>
                <a:cs typeface="2  Roya" pitchFamily="2" charset="-78"/>
              </a:rPr>
              <a:t>3  تا 4 بار </a:t>
            </a:r>
            <a:r>
              <a:rPr lang="fa-IR" altLang="en-US" sz="4000" b="1" dirty="0" smtClean="0">
                <a:solidFill>
                  <a:schemeClr val="tx1">
                    <a:lumMod val="95000"/>
                    <a:lumOff val="5000"/>
                  </a:schemeClr>
                </a:solidFill>
                <a:cs typeface="2  Roya" pitchFamily="2" charset="-78"/>
              </a:rPr>
              <a:t>)</a:t>
            </a:r>
          </a:p>
          <a:p>
            <a:pPr algn="r" rtl="1">
              <a:lnSpc>
                <a:spcPct val="90000"/>
              </a:lnSpc>
              <a:buFont typeface="Wingdings" panose="05000000000000000000" pitchFamily="2" charset="2"/>
              <a:buChar char="ü"/>
            </a:pPr>
            <a:r>
              <a:rPr lang="fa-IR" altLang="en-US" sz="4000" b="1" dirty="0" smtClean="0">
                <a:solidFill>
                  <a:schemeClr val="tx1">
                    <a:lumMod val="95000"/>
                    <a:lumOff val="5000"/>
                  </a:schemeClr>
                </a:solidFill>
                <a:cs typeface="2  Roya" pitchFamily="2" charset="-78"/>
              </a:rPr>
              <a:t>بهترین طول موج 300-270</a:t>
            </a:r>
            <a:br>
              <a:rPr lang="fa-IR" altLang="en-US" sz="4000" b="1" dirty="0" smtClean="0">
                <a:solidFill>
                  <a:schemeClr val="tx1">
                    <a:lumMod val="95000"/>
                    <a:lumOff val="5000"/>
                  </a:schemeClr>
                </a:solidFill>
                <a:cs typeface="2  Roya" pitchFamily="2" charset="-78"/>
              </a:rPr>
            </a:br>
            <a:endParaRPr lang="fa-IR" altLang="en-US" sz="4000" b="1" dirty="0" smtClean="0">
              <a:solidFill>
                <a:schemeClr val="tx1">
                  <a:lumMod val="95000"/>
                  <a:lumOff val="5000"/>
                </a:schemeClr>
              </a:solidFill>
              <a:cs typeface="2  Roya" pitchFamily="2" charset="-78"/>
            </a:endParaRPr>
          </a:p>
          <a:p>
            <a:pPr algn="r" rtl="1">
              <a:lnSpc>
                <a:spcPct val="90000"/>
              </a:lnSpc>
              <a:buFont typeface="Monotype Sorts" pitchFamily="2" charset="2"/>
              <a:buNone/>
            </a:pPr>
            <a:endParaRPr lang="fa-IR" altLang="en-US" sz="4000" b="1" dirty="0">
              <a:solidFill>
                <a:schemeClr val="tx1">
                  <a:lumMod val="95000"/>
                  <a:lumOff val="5000"/>
                </a:schemeClr>
              </a:solidFill>
              <a:cs typeface="2  Roya" pitchFamily="2" charset="-78"/>
            </a:endParaRPr>
          </a:p>
          <a:p>
            <a:pPr marL="0" indent="0" algn="r" rtl="1">
              <a:buNone/>
            </a:pPr>
            <a:endParaRPr lang="fa-IR" sz="4000" b="1" dirty="0">
              <a:latin typeface="Raavi" pitchFamily="2"/>
              <a:cs typeface="2  Roya" pitchFamily="2" charset="-78"/>
            </a:endParaRPr>
          </a:p>
          <a:p>
            <a:pPr algn="r" rtl="1"/>
            <a:endParaRPr lang="fa-IR" sz="4000" b="1" dirty="0">
              <a:latin typeface="Raavi" pitchFamily="2"/>
              <a:cs typeface="2  Roya" pitchFamily="2" charset="-78"/>
            </a:endParaRPr>
          </a:p>
        </p:txBody>
      </p:sp>
      <p:pic>
        <p:nvPicPr>
          <p:cNvPr id="4" name="Picture 10" descr="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6045" y="2895600"/>
            <a:ext cx="3581400" cy="1711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3471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fa-IR" altLang="en-US" dirty="0">
                <a:cs typeface="B Mitra" pitchFamily="2" charset="-78"/>
              </a:rPr>
              <a:t>منابع غذایی</a:t>
            </a:r>
            <a:endParaRPr lang="en-US" altLang="en-US" dirty="0">
              <a:cs typeface="B Mitra" pitchFamily="2" charset="-78"/>
            </a:endParaRPr>
          </a:p>
        </p:txBody>
      </p:sp>
      <p:pic>
        <p:nvPicPr>
          <p:cNvPr id="37892" name="Picture 4" descr="fish oil"/>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81000" y="1905001"/>
            <a:ext cx="25908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3"/>
          <p:cNvSpPr>
            <a:spLocks noGrp="1" noChangeArrowheads="1"/>
          </p:cNvSpPr>
          <p:nvPr>
            <p:ph type="body" sz="half" idx="2"/>
          </p:nvPr>
        </p:nvSpPr>
        <p:spPr/>
        <p:txBody>
          <a:bodyPr>
            <a:normAutofit fontScale="92500" lnSpcReduction="10000"/>
          </a:bodyPr>
          <a:lstStyle/>
          <a:p>
            <a:pPr algn="r" rtl="1">
              <a:lnSpc>
                <a:spcPct val="90000"/>
              </a:lnSpc>
            </a:pPr>
            <a:r>
              <a:rPr lang="fa-IR" altLang="en-US" sz="2800" dirty="0">
                <a:cs typeface="B Mitra" pitchFamily="2" charset="-78"/>
              </a:rPr>
              <a:t>روغن جگر ماهی</a:t>
            </a:r>
          </a:p>
          <a:p>
            <a:pPr algn="r" rtl="1">
              <a:lnSpc>
                <a:spcPct val="90000"/>
              </a:lnSpc>
            </a:pPr>
            <a:r>
              <a:rPr lang="fa-IR" altLang="en-US" sz="2800" dirty="0">
                <a:cs typeface="B Mitra" pitchFamily="2" charset="-78"/>
              </a:rPr>
              <a:t>ماهی های چرب (شاه </a:t>
            </a:r>
            <a:r>
              <a:rPr lang="fa-IR" altLang="en-US" sz="2800" dirty="0" smtClean="0">
                <a:cs typeface="B Mitra" pitchFamily="2" charset="-78"/>
              </a:rPr>
              <a:t>ماهی، </a:t>
            </a:r>
            <a:r>
              <a:rPr lang="fa-IR" altLang="en-US" sz="2800" dirty="0">
                <a:cs typeface="B Mitra" pitchFamily="2" charset="-78"/>
              </a:rPr>
              <a:t>خالمخالی </a:t>
            </a:r>
            <a:r>
              <a:rPr lang="fa-IR" altLang="en-US" sz="2800" dirty="0" smtClean="0">
                <a:cs typeface="B Mitra" pitchFamily="2" charset="-78"/>
              </a:rPr>
              <a:t>و </a:t>
            </a:r>
            <a:r>
              <a:rPr lang="fa-IR" altLang="en-US" sz="2800" dirty="0">
                <a:cs typeface="B Mitra" pitchFamily="2" charset="-78"/>
              </a:rPr>
              <a:t>آزاد </a:t>
            </a:r>
            <a:r>
              <a:rPr lang="fa-IR" altLang="en-US" sz="2800" dirty="0" smtClean="0">
                <a:cs typeface="B Mitra" pitchFamily="2" charset="-78"/>
              </a:rPr>
              <a:t>سالمون)</a:t>
            </a:r>
            <a:endParaRPr lang="fa-IR" altLang="en-US" sz="2800" dirty="0">
              <a:cs typeface="B Mitra" pitchFamily="2" charset="-78"/>
            </a:endParaRPr>
          </a:p>
          <a:p>
            <a:pPr algn="r" rtl="1">
              <a:lnSpc>
                <a:spcPct val="90000"/>
              </a:lnSpc>
            </a:pPr>
            <a:r>
              <a:rPr lang="fa-IR" altLang="en-US" sz="2800" dirty="0">
                <a:cs typeface="B Mitra" pitchFamily="2" charset="-78"/>
              </a:rPr>
              <a:t>زردۀ تخم </a:t>
            </a:r>
            <a:r>
              <a:rPr lang="fa-IR" altLang="en-US" sz="2800" dirty="0" smtClean="0">
                <a:cs typeface="B Mitra" pitchFamily="2" charset="-78"/>
              </a:rPr>
              <a:t>مرغ</a:t>
            </a:r>
          </a:p>
          <a:p>
            <a:pPr algn="r" rtl="1">
              <a:lnSpc>
                <a:spcPct val="90000"/>
              </a:lnSpc>
            </a:pPr>
            <a:r>
              <a:rPr lang="fa-IR" altLang="en-US" sz="2800" dirty="0" smtClean="0">
                <a:cs typeface="B Mitra" pitchFamily="2" charset="-78"/>
              </a:rPr>
              <a:t>کره</a:t>
            </a:r>
          </a:p>
          <a:p>
            <a:pPr algn="r" rtl="1">
              <a:lnSpc>
                <a:spcPct val="90000"/>
              </a:lnSpc>
            </a:pPr>
            <a:r>
              <a:rPr lang="fa-IR" altLang="en-US" sz="2800" dirty="0" smtClean="0">
                <a:cs typeface="B Mitra" pitchFamily="2" charset="-78"/>
              </a:rPr>
              <a:t>جگر</a:t>
            </a:r>
          </a:p>
          <a:p>
            <a:pPr algn="r" rtl="1">
              <a:lnSpc>
                <a:spcPct val="90000"/>
              </a:lnSpc>
            </a:pPr>
            <a:r>
              <a:rPr lang="fa-IR" altLang="en-US" sz="2800" dirty="0" smtClean="0">
                <a:cs typeface="B Mitra" pitchFamily="2" charset="-78"/>
              </a:rPr>
              <a:t>شیر و لبنیات</a:t>
            </a:r>
          </a:p>
          <a:p>
            <a:pPr algn="r" rtl="1">
              <a:lnSpc>
                <a:spcPct val="90000"/>
              </a:lnSpc>
            </a:pPr>
            <a:endParaRPr lang="fa-IR" altLang="en-US" sz="2800" dirty="0">
              <a:cs typeface="B Mitra" pitchFamily="2" charset="-78"/>
            </a:endParaRPr>
          </a:p>
          <a:p>
            <a:pPr algn="r" rtl="1">
              <a:lnSpc>
                <a:spcPct val="90000"/>
              </a:lnSpc>
            </a:pPr>
            <a:r>
              <a:rPr lang="fa-IR" altLang="en-US" sz="2600" b="1" i="1" dirty="0">
                <a:solidFill>
                  <a:srgbClr val="FF0000"/>
                </a:solidFill>
                <a:cs typeface="B Mitra" pitchFamily="2" charset="-78"/>
              </a:rPr>
              <a:t>سفرۀ غذایی ایران به طور معمول از نظر ویتامین </a:t>
            </a:r>
            <a:r>
              <a:rPr lang="en-US" altLang="en-US" sz="2600" b="1" i="1" dirty="0">
                <a:solidFill>
                  <a:srgbClr val="FF0000"/>
                </a:solidFill>
                <a:cs typeface="B Mitra" pitchFamily="2" charset="-78"/>
              </a:rPr>
              <a:t>D</a:t>
            </a:r>
            <a:r>
              <a:rPr lang="fa-IR" altLang="en-US" sz="2600" b="1" i="1" dirty="0">
                <a:solidFill>
                  <a:srgbClr val="FF0000"/>
                </a:solidFill>
                <a:cs typeface="B Mitra" pitchFamily="2" charset="-78"/>
              </a:rPr>
              <a:t> فقیر است!</a:t>
            </a:r>
            <a:endParaRPr lang="en-US" altLang="en-US" sz="2600" b="1" i="1" dirty="0">
              <a:solidFill>
                <a:srgbClr val="FF0000"/>
              </a:solidFill>
              <a:cs typeface="B Mitra" pitchFamily="2" charset="-78"/>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9624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610100"/>
            <a:ext cx="20145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363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2000"/>
                                        <p:tgtEl>
                                          <p:spTgt spid="378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fade">
                                      <p:cBhvr>
                                        <p:cTn id="13" dur="2000"/>
                                        <p:tgtEl>
                                          <p:spTgt spid="378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891">
                                            <p:txEl>
                                              <p:pRg st="3" end="3"/>
                                            </p:txEl>
                                          </p:spTgt>
                                        </p:tgtEl>
                                        <p:attrNameLst>
                                          <p:attrName>style.visibility</p:attrName>
                                        </p:attrNameLst>
                                      </p:cBhvr>
                                      <p:to>
                                        <p:strVal val="visible"/>
                                      </p:to>
                                    </p:set>
                                    <p:animEffect transition="in" filter="fade">
                                      <p:cBhvr>
                                        <p:cTn id="16" dur="2000"/>
                                        <p:tgtEl>
                                          <p:spTgt spid="3789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Effect transition="in" filter="fade">
                                      <p:cBhvr>
                                        <p:cTn id="19" dur="2000"/>
                                        <p:tgtEl>
                                          <p:spTgt spid="3789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fade">
                                      <p:cBhvr>
                                        <p:cTn id="22" dur="2000"/>
                                        <p:tgtEl>
                                          <p:spTgt spid="3789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7" end="7"/>
                                            </p:txEl>
                                          </p:spTgt>
                                        </p:tgtEl>
                                        <p:attrNameLst>
                                          <p:attrName>style.visibility</p:attrName>
                                        </p:attrNameLst>
                                      </p:cBhvr>
                                      <p:to>
                                        <p:strVal val="visible"/>
                                      </p:to>
                                    </p:set>
                                    <p:animEffect transition="in" filter="fade">
                                      <p:cBhvr>
                                        <p:cTn id="27" dur="20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rtl="1"/>
            <a:endParaRPr lang="en-US" altLang="en-US" dirty="0" smtClean="0"/>
          </a:p>
        </p:txBody>
      </p:sp>
      <p:sp>
        <p:nvSpPr>
          <p:cNvPr id="10243" name="Content Placeholder 2"/>
          <p:cNvSpPr>
            <a:spLocks noGrp="1"/>
          </p:cNvSpPr>
          <p:nvPr>
            <p:ph idx="1"/>
          </p:nvPr>
        </p:nvSpPr>
        <p:spPr>
          <a:xfrm>
            <a:off x="304800" y="1600200"/>
            <a:ext cx="7620000" cy="4525963"/>
          </a:xfrm>
        </p:spPr>
        <p:txBody>
          <a:bodyPr/>
          <a:lstStyle/>
          <a:p>
            <a:pPr>
              <a:buFont typeface="Wingdings 2" pitchFamily="18" charset="2"/>
              <a:buNone/>
            </a:pPr>
            <a:r>
              <a:rPr lang="en-US" altLang="en-US" smtClean="0"/>
              <a:t>3 oz smoked salmon = 583 IU</a:t>
            </a:r>
          </a:p>
          <a:p>
            <a:pPr>
              <a:buFont typeface="Wingdings 2" pitchFamily="18" charset="2"/>
              <a:buNone/>
            </a:pPr>
            <a:endParaRPr lang="en-US" altLang="en-US" smtClean="0"/>
          </a:p>
          <a:p>
            <a:pPr>
              <a:buFont typeface="Wingdings 2" pitchFamily="18" charset="2"/>
              <a:buNone/>
            </a:pPr>
            <a:endParaRPr lang="en-US" altLang="en-US" smtClean="0"/>
          </a:p>
          <a:p>
            <a:pPr>
              <a:buFont typeface="Wingdings 2" pitchFamily="18" charset="2"/>
              <a:buNone/>
            </a:pPr>
            <a:r>
              <a:rPr lang="en-US" altLang="en-US" smtClean="0"/>
              <a:t>3 oz light tuna, canned in oil = 229 IU</a:t>
            </a:r>
          </a:p>
          <a:p>
            <a:pPr>
              <a:buFont typeface="Wingdings 2" pitchFamily="18" charset="2"/>
              <a:buNone/>
            </a:pPr>
            <a:endParaRPr lang="en-US" altLang="en-US" smtClean="0"/>
          </a:p>
          <a:p>
            <a:pPr>
              <a:buFont typeface="Wingdings 2" pitchFamily="18" charset="2"/>
              <a:buNone/>
            </a:pPr>
            <a:endParaRPr lang="en-US" altLang="en-US" smtClean="0"/>
          </a:p>
          <a:p>
            <a:pPr>
              <a:buFont typeface="Wingdings 2" pitchFamily="18" charset="2"/>
              <a:buNone/>
            </a:pPr>
            <a:r>
              <a:rPr lang="en-US" altLang="en-US" smtClean="0"/>
              <a:t>1  large, whole egg = 29 IU</a:t>
            </a:r>
          </a:p>
          <a:p>
            <a:endParaRPr lang="en-US" altLang="en-US" smtClean="0"/>
          </a:p>
          <a:p>
            <a:endParaRPr lang="en-US" altLang="en-US" smtClean="0"/>
          </a:p>
          <a:p>
            <a:pPr>
              <a:buFont typeface="Wingdings 2" pitchFamily="18" charset="2"/>
              <a:buNone/>
            </a:pPr>
            <a:endParaRPr lang="en-US" altLang="en-US" smtClean="0"/>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124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181600"/>
            <a:ext cx="20145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3716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99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rtl="1"/>
            <a:r>
              <a:rPr lang="fa-IR" altLang="en-US" sz="4000" dirty="0" smtClean="0">
                <a:cs typeface="B Mitra" pitchFamily="2" charset="-78"/>
              </a:rPr>
              <a:t>دریافت های </a:t>
            </a:r>
            <a:r>
              <a:rPr lang="fa-IR" altLang="en-US" sz="4000" dirty="0">
                <a:cs typeface="B Mitra" pitchFamily="2" charset="-78"/>
              </a:rPr>
              <a:t>غذایی مرجع </a:t>
            </a:r>
            <a:r>
              <a:rPr lang="en-US" altLang="en-US" sz="4000" dirty="0">
                <a:cs typeface="B Mitra" pitchFamily="2" charset="-78"/>
              </a:rPr>
              <a:t>(DRIs</a:t>
            </a:r>
            <a:r>
              <a:rPr lang="en-US" altLang="en-US" sz="4000" dirty="0" smtClean="0">
                <a:cs typeface="B Mitra" pitchFamily="2" charset="-78"/>
              </a:rPr>
              <a:t>)</a:t>
            </a:r>
            <a:endParaRPr lang="en-US" altLang="en-US" sz="4000" dirty="0">
              <a:solidFill>
                <a:schemeClr val="bg2"/>
              </a:solidFill>
              <a:cs typeface="B Mitra" pitchFamily="2" charset="-78"/>
            </a:endParaRPr>
          </a:p>
        </p:txBody>
      </p:sp>
      <p:pic>
        <p:nvPicPr>
          <p:cNvPr id="32773" name="Picture 5" descr="Food Source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28600" y="2125663"/>
            <a:ext cx="4152900" cy="3322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Rectangle 3"/>
          <p:cNvSpPr>
            <a:spLocks noGrp="1" noChangeArrowheads="1"/>
          </p:cNvSpPr>
          <p:nvPr>
            <p:ph type="body" sz="half" idx="2"/>
          </p:nvPr>
        </p:nvSpPr>
        <p:spPr/>
        <p:txBody>
          <a:bodyPr>
            <a:normAutofit fontScale="92500" lnSpcReduction="10000"/>
          </a:bodyPr>
          <a:lstStyle/>
          <a:p>
            <a:pPr algn="r" rtl="1">
              <a:lnSpc>
                <a:spcPct val="90000"/>
              </a:lnSpc>
            </a:pPr>
            <a:r>
              <a:rPr lang="en-US" altLang="en-US" sz="2400" dirty="0" smtClean="0">
                <a:latin typeface="Times New Roman" pitchFamily="18" charset="0"/>
                <a:cs typeface="B Mitra" pitchFamily="2" charset="-78"/>
              </a:rPr>
              <a:t>µg</a:t>
            </a:r>
            <a:r>
              <a:rPr lang="fa-IR" altLang="en-US" sz="2400" dirty="0" smtClean="0">
                <a:latin typeface="Times New Roman" pitchFamily="18" charset="0"/>
                <a:cs typeface="B Mitra" pitchFamily="2" charset="-78"/>
              </a:rPr>
              <a:t>0/025= </a:t>
            </a:r>
            <a:r>
              <a:rPr lang="en-US" altLang="en-US" sz="2400" dirty="0">
                <a:latin typeface="Times New Roman" pitchFamily="18" charset="0"/>
                <a:cs typeface="B Mitra" pitchFamily="2" charset="-78"/>
              </a:rPr>
              <a:t>IU</a:t>
            </a:r>
            <a:r>
              <a:rPr lang="fa-IR" altLang="en-US" sz="2400" dirty="0">
                <a:latin typeface="Times New Roman" pitchFamily="18" charset="0"/>
                <a:cs typeface="B Mitra" pitchFamily="2" charset="-78"/>
              </a:rPr>
              <a:t> 1</a:t>
            </a:r>
          </a:p>
          <a:p>
            <a:pPr algn="r" rtl="1">
              <a:lnSpc>
                <a:spcPct val="90000"/>
              </a:lnSpc>
            </a:pPr>
            <a:endParaRPr lang="fa-IR" altLang="en-US" sz="2400" dirty="0">
              <a:latin typeface="Times New Roman" pitchFamily="18" charset="0"/>
              <a:cs typeface="B Mitra" pitchFamily="2" charset="-78"/>
            </a:endParaRPr>
          </a:p>
          <a:p>
            <a:pPr algn="r" rtl="1">
              <a:lnSpc>
                <a:spcPct val="90000"/>
              </a:lnSpc>
            </a:pPr>
            <a:r>
              <a:rPr lang="fa-IR" altLang="en-US" sz="2400" dirty="0" smtClean="0">
                <a:latin typeface="Times New Roman" pitchFamily="18" charset="0"/>
                <a:cs typeface="B Mitra" pitchFamily="2" charset="-78"/>
              </a:rPr>
              <a:t>در </a:t>
            </a:r>
            <a:r>
              <a:rPr lang="fa-IR" altLang="en-US" sz="2400" dirty="0">
                <a:latin typeface="Times New Roman" pitchFamily="18" charset="0"/>
                <a:cs typeface="B Mitra" pitchFamily="2" charset="-78"/>
              </a:rPr>
              <a:t>شیرخوارگی و کودکی: </a:t>
            </a:r>
            <a:r>
              <a:rPr lang="en-US" altLang="en-US" sz="2400" dirty="0">
                <a:latin typeface="Times New Roman" pitchFamily="18" charset="0"/>
                <a:cs typeface="B Mitra" pitchFamily="2" charset="-78"/>
              </a:rPr>
              <a:t>µg</a:t>
            </a:r>
            <a:r>
              <a:rPr lang="fa-IR" altLang="en-US" sz="2400" dirty="0">
                <a:latin typeface="Times New Roman" pitchFamily="18" charset="0"/>
                <a:cs typeface="B Mitra" pitchFamily="2" charset="-78"/>
              </a:rPr>
              <a:t> </a:t>
            </a:r>
            <a:r>
              <a:rPr lang="fa-IR" altLang="en-US" sz="2400" dirty="0" smtClean="0">
                <a:latin typeface="Times New Roman" pitchFamily="18" charset="0"/>
                <a:cs typeface="B Mitra" pitchFamily="2" charset="-78"/>
              </a:rPr>
              <a:t>5</a:t>
            </a:r>
          </a:p>
          <a:p>
            <a:pPr algn="r" rtl="1">
              <a:lnSpc>
                <a:spcPct val="90000"/>
              </a:lnSpc>
            </a:pPr>
            <a:endParaRPr lang="fa-IR" altLang="en-US" sz="2400" dirty="0">
              <a:latin typeface="Times New Roman" pitchFamily="18" charset="0"/>
              <a:cs typeface="B Mitra" pitchFamily="2" charset="-78"/>
            </a:endParaRPr>
          </a:p>
          <a:p>
            <a:pPr algn="r" rtl="1">
              <a:lnSpc>
                <a:spcPct val="90000"/>
              </a:lnSpc>
            </a:pPr>
            <a:r>
              <a:rPr lang="fa-IR" altLang="en-US" sz="2400" dirty="0">
                <a:latin typeface="Times New Roman" pitchFamily="18" charset="0"/>
                <a:cs typeface="B Mitra" pitchFamily="2" charset="-78"/>
              </a:rPr>
              <a:t>دریافت کافی </a:t>
            </a:r>
            <a:r>
              <a:rPr lang="en-US" altLang="en-US" sz="2400" dirty="0">
                <a:latin typeface="Times New Roman" pitchFamily="18" charset="0"/>
                <a:cs typeface="B Mitra" pitchFamily="2" charset="-78"/>
              </a:rPr>
              <a:t>(AI)</a:t>
            </a:r>
            <a:r>
              <a:rPr lang="fa-IR" altLang="en-US" sz="2400" dirty="0">
                <a:latin typeface="Times New Roman" pitchFamily="18" charset="0"/>
                <a:cs typeface="B Mitra" pitchFamily="2" charset="-78"/>
              </a:rPr>
              <a:t> برای بزرگسالان 51 سال به بالا: </a:t>
            </a:r>
            <a:r>
              <a:rPr lang="en-US" altLang="en-US" sz="2400" dirty="0">
                <a:latin typeface="Times New Roman" pitchFamily="18" charset="0"/>
                <a:cs typeface="B Mitra" pitchFamily="2" charset="-78"/>
              </a:rPr>
              <a:t>µg</a:t>
            </a:r>
            <a:r>
              <a:rPr lang="fa-IR" altLang="en-US" sz="2400" dirty="0">
                <a:latin typeface="Times New Roman" pitchFamily="18" charset="0"/>
                <a:cs typeface="B Mitra" pitchFamily="2" charset="-78"/>
              </a:rPr>
              <a:t> 10 (</a:t>
            </a:r>
            <a:r>
              <a:rPr lang="en-US" altLang="en-US" sz="2400" dirty="0">
                <a:latin typeface="Times New Roman" pitchFamily="18" charset="0"/>
                <a:cs typeface="B Mitra" pitchFamily="2" charset="-78"/>
              </a:rPr>
              <a:t>IU</a:t>
            </a:r>
            <a:r>
              <a:rPr lang="fa-IR" altLang="en-US" sz="2400" dirty="0" smtClean="0">
                <a:latin typeface="Times New Roman" pitchFamily="18" charset="0"/>
                <a:cs typeface="B Mitra" pitchFamily="2" charset="-78"/>
              </a:rPr>
              <a:t>400) </a:t>
            </a:r>
          </a:p>
          <a:p>
            <a:pPr marL="0" indent="0" algn="r" rtl="1">
              <a:lnSpc>
                <a:spcPct val="90000"/>
              </a:lnSpc>
              <a:buNone/>
            </a:pPr>
            <a:endParaRPr lang="fa-IR" altLang="en-US" sz="2400" dirty="0" smtClean="0">
              <a:latin typeface="Times New Roman" pitchFamily="18" charset="0"/>
              <a:cs typeface="B Mitra" pitchFamily="2" charset="-78"/>
            </a:endParaRPr>
          </a:p>
          <a:p>
            <a:pPr algn="r" rtl="1">
              <a:lnSpc>
                <a:spcPct val="90000"/>
              </a:lnSpc>
            </a:pPr>
            <a:r>
              <a:rPr lang="fa-IR" altLang="en-US" sz="2400" dirty="0" smtClean="0">
                <a:latin typeface="Times New Roman" pitchFamily="18" charset="0"/>
                <a:cs typeface="B Mitra" pitchFamily="2" charset="-78"/>
              </a:rPr>
              <a:t>برای </a:t>
            </a:r>
            <a:r>
              <a:rPr lang="fa-IR" altLang="en-US" sz="2400" dirty="0">
                <a:latin typeface="Times New Roman" pitchFamily="18" charset="0"/>
                <a:cs typeface="B Mitra" pitchFamily="2" charset="-78"/>
              </a:rPr>
              <a:t>71 سال به بالا </a:t>
            </a:r>
            <a:r>
              <a:rPr lang="en-US" altLang="en-US" sz="2400" dirty="0">
                <a:latin typeface="Times New Roman" pitchFamily="18" charset="0"/>
                <a:cs typeface="B Mitra" pitchFamily="2" charset="-78"/>
              </a:rPr>
              <a:t>µg</a:t>
            </a:r>
            <a:r>
              <a:rPr lang="fa-IR" altLang="en-US" sz="2400" dirty="0">
                <a:latin typeface="Times New Roman" pitchFamily="18" charset="0"/>
                <a:cs typeface="B Mitra" pitchFamily="2" charset="-78"/>
              </a:rPr>
              <a:t> 15 (</a:t>
            </a:r>
            <a:r>
              <a:rPr lang="en-US" altLang="en-US" sz="2400" dirty="0">
                <a:latin typeface="Times New Roman" pitchFamily="18" charset="0"/>
                <a:cs typeface="B Mitra" pitchFamily="2" charset="-78"/>
              </a:rPr>
              <a:t>IU</a:t>
            </a:r>
            <a:r>
              <a:rPr lang="fa-IR" altLang="en-US" sz="2400" dirty="0">
                <a:latin typeface="Times New Roman" pitchFamily="18" charset="0"/>
                <a:cs typeface="B Mitra" pitchFamily="2" charset="-78"/>
              </a:rPr>
              <a:t>600</a:t>
            </a:r>
            <a:r>
              <a:rPr lang="fa-IR" altLang="en-US" sz="2400" dirty="0" smtClean="0">
                <a:latin typeface="Times New Roman" pitchFamily="18" charset="0"/>
                <a:cs typeface="B Mitra" pitchFamily="2" charset="-78"/>
              </a:rPr>
              <a:t>)</a:t>
            </a:r>
          </a:p>
          <a:p>
            <a:pPr algn="r" rtl="1">
              <a:lnSpc>
                <a:spcPct val="90000"/>
              </a:lnSpc>
            </a:pPr>
            <a:endParaRPr lang="fa-IR" altLang="en-US" sz="2400" dirty="0">
              <a:latin typeface="Times New Roman" pitchFamily="18" charset="0"/>
              <a:cs typeface="B Mitra" pitchFamily="2" charset="-78"/>
            </a:endParaRPr>
          </a:p>
          <a:p>
            <a:pPr algn="r" rtl="1">
              <a:lnSpc>
                <a:spcPct val="90000"/>
              </a:lnSpc>
            </a:pPr>
            <a:r>
              <a:rPr lang="fa-IR" altLang="en-US" sz="2400" dirty="0">
                <a:latin typeface="Times New Roman" pitchFamily="18" charset="0"/>
                <a:cs typeface="B Mitra" pitchFamily="2" charset="-78"/>
              </a:rPr>
              <a:t>حد قابل تحمل </a:t>
            </a:r>
            <a:r>
              <a:rPr lang="en-US" altLang="en-US" sz="2400" dirty="0">
                <a:latin typeface="Times New Roman" pitchFamily="18" charset="0"/>
                <a:cs typeface="B Mitra" pitchFamily="2" charset="-78"/>
              </a:rPr>
              <a:t>(UL)</a:t>
            </a:r>
            <a:r>
              <a:rPr lang="fa-IR" altLang="en-US" sz="2400" dirty="0">
                <a:latin typeface="Times New Roman" pitchFamily="18" charset="0"/>
                <a:cs typeface="B Mitra" pitchFamily="2" charset="-78"/>
              </a:rPr>
              <a:t>: شیرخواران </a:t>
            </a:r>
            <a:r>
              <a:rPr lang="en-US" altLang="en-US" sz="2400" dirty="0">
                <a:latin typeface="Times New Roman" pitchFamily="18" charset="0"/>
                <a:cs typeface="B Mitra" pitchFamily="2" charset="-78"/>
              </a:rPr>
              <a:t>µg</a:t>
            </a:r>
            <a:r>
              <a:rPr lang="fa-IR" altLang="en-US" sz="2400" dirty="0">
                <a:latin typeface="Times New Roman" pitchFamily="18" charset="0"/>
                <a:cs typeface="B Mitra" pitchFamily="2" charset="-78"/>
              </a:rPr>
              <a:t> 25 (</a:t>
            </a:r>
            <a:r>
              <a:rPr lang="en-US" altLang="en-US" sz="2400" dirty="0">
                <a:latin typeface="Times New Roman" pitchFamily="18" charset="0"/>
                <a:cs typeface="B Mitra" pitchFamily="2" charset="-78"/>
              </a:rPr>
              <a:t>IU</a:t>
            </a:r>
            <a:r>
              <a:rPr lang="fa-IR" altLang="en-US" sz="2400" dirty="0">
                <a:latin typeface="Times New Roman" pitchFamily="18" charset="0"/>
                <a:cs typeface="B Mitra" pitchFamily="2" charset="-78"/>
              </a:rPr>
              <a:t>1000)؛ بزرگسالان </a:t>
            </a:r>
            <a:r>
              <a:rPr lang="en-US" altLang="en-US" sz="2400" dirty="0">
                <a:latin typeface="Times New Roman" pitchFamily="18" charset="0"/>
                <a:cs typeface="B Mitra" pitchFamily="2" charset="-78"/>
              </a:rPr>
              <a:t>µg</a:t>
            </a:r>
            <a:r>
              <a:rPr lang="fa-IR" altLang="en-US" sz="2400" dirty="0">
                <a:latin typeface="Times New Roman" pitchFamily="18" charset="0"/>
                <a:cs typeface="B Mitra" pitchFamily="2" charset="-78"/>
              </a:rPr>
              <a:t> 50 (</a:t>
            </a:r>
            <a:r>
              <a:rPr lang="en-US" altLang="en-US" sz="2400" dirty="0">
                <a:latin typeface="Times New Roman" pitchFamily="18" charset="0"/>
                <a:cs typeface="B Mitra" pitchFamily="2" charset="-78"/>
              </a:rPr>
              <a:t>IU</a:t>
            </a:r>
            <a:r>
              <a:rPr lang="fa-IR" altLang="en-US" sz="2400" dirty="0" smtClean="0">
                <a:latin typeface="Times New Roman" pitchFamily="18" charset="0"/>
                <a:cs typeface="B Mitra" pitchFamily="2" charset="-78"/>
              </a:rPr>
              <a:t>2000) در روز</a:t>
            </a:r>
            <a:endParaRPr lang="en-US" altLang="en-US" sz="2400" dirty="0">
              <a:latin typeface="Times New Roman" pitchFamily="18" charset="0"/>
              <a:cs typeface="B Mitra" pitchFamily="2" charset="-78"/>
            </a:endParaRPr>
          </a:p>
        </p:txBody>
      </p:sp>
    </p:spTree>
    <p:extLst>
      <p:ext uri="{BB962C8B-B14F-4D97-AF65-F5344CB8AC3E}">
        <p14:creationId xmlns:p14="http://schemas.microsoft.com/office/powerpoint/2010/main" val="3482986738"/>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542</TotalTime>
  <Words>809</Words>
  <Application>Microsoft Office PowerPoint</Application>
  <PresentationFormat>On-screen Show (4:3)</PresentationFormat>
  <Paragraphs>132</Paragraphs>
  <Slides>26</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2  Roya</vt:lpstr>
      <vt:lpstr>Arial</vt:lpstr>
      <vt:lpstr>B Mitra</vt:lpstr>
      <vt:lpstr>Calibri</vt:lpstr>
      <vt:lpstr>Mitra</vt:lpstr>
      <vt:lpstr>Monotype Sorts</vt:lpstr>
      <vt:lpstr>Raavi</vt:lpstr>
      <vt:lpstr>Times New Roman</vt:lpstr>
      <vt:lpstr>Titr</vt:lpstr>
      <vt:lpstr>Wingdings</vt:lpstr>
      <vt:lpstr>Wingdings 2</vt:lpstr>
      <vt:lpstr>Clarity</vt:lpstr>
      <vt:lpstr>Bitmap Image</vt:lpstr>
      <vt:lpstr>نقش ويتامين D در سلامت</vt:lpstr>
      <vt:lpstr>ویتامین D</vt:lpstr>
      <vt:lpstr>ویتامین D</vt:lpstr>
      <vt:lpstr>PowerPoint Presentation</vt:lpstr>
      <vt:lpstr>PowerPoint Presentation</vt:lpstr>
      <vt:lpstr>منابع </vt:lpstr>
      <vt:lpstr>منابع غذایی</vt:lpstr>
      <vt:lpstr>PowerPoint Presentation</vt:lpstr>
      <vt:lpstr>دریافت های غذایی مرجع (DRIs)</vt:lpstr>
      <vt:lpstr>روش های ارزیابی وضع تغذیۀ ویتامین D</vt:lpstr>
      <vt:lpstr>کمبود ویتامین D یک مشکل جهانی</vt:lpstr>
      <vt:lpstr>PowerPoint Presentation</vt:lpstr>
      <vt:lpstr>افراد درمعرض کمبود ویتامین D</vt:lpstr>
      <vt:lpstr>عوارض کمبود ویتامینD</vt:lpstr>
      <vt:lpstr>ریکتز</vt:lpstr>
      <vt:lpstr>ریکتز</vt:lpstr>
      <vt:lpstr>PowerPoint Presentation</vt:lpstr>
      <vt:lpstr>PowerPoint Presentation</vt:lpstr>
      <vt:lpstr>ویتامین D و سرطان </vt:lpstr>
      <vt:lpstr>وضعیت کمبود ویتامین D در کشور</vt:lpstr>
      <vt:lpstr>شيوع كمبود ودرحاشيه كمبود ويتامين D درزنان باردار 5 ماهه و بالاتر برحسب شهر و روستا- -سال1391</vt:lpstr>
      <vt:lpstr>راهکارهای کنترل کمبود ویتامین D</vt:lpstr>
      <vt:lpstr>مکمل یاری </vt:lpstr>
      <vt:lpstr>مسمومیت با ویتامین D</vt:lpstr>
      <vt:lpstr>غنی سازی شیر</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نقش ويتامين D در سلامت</dc:title>
  <dc:creator>salehi-f</dc:creator>
  <cp:lastModifiedBy>Windows User</cp:lastModifiedBy>
  <cp:revision>88</cp:revision>
  <dcterms:created xsi:type="dcterms:W3CDTF">2014-09-15T06:35:56Z</dcterms:created>
  <dcterms:modified xsi:type="dcterms:W3CDTF">2022-10-11T08:52:29Z</dcterms:modified>
</cp:coreProperties>
</file>