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3"/>
  </p:notesMasterIdLst>
  <p:sldIdLst>
    <p:sldId id="275" r:id="rId2"/>
    <p:sldId id="267" r:id="rId3"/>
    <p:sldId id="268" r:id="rId4"/>
    <p:sldId id="269" r:id="rId5"/>
    <p:sldId id="270" r:id="rId6"/>
    <p:sldId id="271" r:id="rId7"/>
    <p:sldId id="272" r:id="rId8"/>
    <p:sldId id="256" r:id="rId9"/>
    <p:sldId id="257" r:id="rId10"/>
    <p:sldId id="258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81903-E1B9-45CF-8CF8-0DDABEBBB1C3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7EA83-834B-4D70-BC77-0D2D297B5E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96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0655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804774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3458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1004F5-1CA7-4BFB-B863-08239A43E87F}" type="datetimeFigureOut">
              <a:rPr lang="en-US" smtClean="0"/>
              <a:pPr/>
              <a:t>10/11/2022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C2544B4-0A7B-404B-B90B-51C44EF1E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Slide" r:id="rId3" imgW="4572000" imgH="3429000" progId="PowerPoint.Slide.8">
                  <p:embed/>
                </p:oleObj>
              </mc:Choice>
              <mc:Fallback>
                <p:oleObj name="Slide" r:id="rId3" imgW="4572000" imgH="3429000" progId="PowerPoint.Slide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5317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مصرف ویتامین های گروه</a:t>
            </a:r>
            <a:r>
              <a:rPr lang="en-US" dirty="0"/>
              <a:t>B</a:t>
            </a:r>
            <a:r>
              <a:rPr lang="fa-IR" dirty="0" smtClean="0"/>
              <a:t>و</a:t>
            </a:r>
            <a:r>
              <a:rPr lang="en-US" dirty="0" smtClean="0"/>
              <a:t>A</a:t>
            </a:r>
            <a:r>
              <a:rPr lang="fa-IR" dirty="0" smtClean="0"/>
              <a:t>و</a:t>
            </a:r>
            <a:r>
              <a:rPr lang="en-US" dirty="0" smtClean="0"/>
              <a:t>C</a:t>
            </a:r>
            <a:r>
              <a:rPr lang="fa-IR" dirty="0" smtClean="0"/>
              <a:t>و</a:t>
            </a:r>
            <a:r>
              <a:rPr lang="en-US" dirty="0" smtClean="0"/>
              <a:t>E</a:t>
            </a:r>
            <a:r>
              <a:rPr lang="fa-IR" dirty="0" smtClean="0"/>
              <a:t>باعث اثرات انتی اکسیدانی شده واز سرطانها پیشگیری میکند</a:t>
            </a:r>
            <a:endParaRPr lang="en-US" dirty="0" smtClean="0"/>
          </a:p>
          <a:p>
            <a:pPr algn="r" rtl="1"/>
            <a:r>
              <a:rPr lang="fa-IR" dirty="0" smtClean="0"/>
              <a:t>سطح پائین کاروتنوئید:افزایش خطر سرطان ریه</a:t>
            </a:r>
          </a:p>
          <a:p>
            <a:pPr algn="r" rtl="1"/>
            <a:r>
              <a:rPr lang="fa-IR" dirty="0" smtClean="0"/>
              <a:t>سطح پائین ویتامین </a:t>
            </a:r>
            <a:r>
              <a:rPr lang="en-US" dirty="0" smtClean="0"/>
              <a:t>C</a:t>
            </a:r>
            <a:r>
              <a:rPr lang="fa-IR" dirty="0" smtClean="0"/>
              <a:t>:افزایش خطر سرطان معده دهان حلق ومری </a:t>
            </a:r>
          </a:p>
          <a:p>
            <a:pPr algn="r" rtl="1"/>
            <a:r>
              <a:rPr lang="fa-IR" dirty="0" smtClean="0"/>
              <a:t>سطح پائین ویتامین </a:t>
            </a:r>
            <a:r>
              <a:rPr lang="en-US" dirty="0" smtClean="0"/>
              <a:t>E</a:t>
            </a:r>
            <a:r>
              <a:rPr lang="fa-IR" dirty="0" smtClean="0"/>
              <a:t>:افزایش خطر سرطان ریه،کولورکتال وسرویکس</a:t>
            </a:r>
          </a:p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ارتباط مصرف ویتامین وسرطان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90800"/>
            <a:ext cx="8077200" cy="3535363"/>
          </a:xfrm>
        </p:spPr>
        <p:txBody>
          <a:bodyPr/>
          <a:lstStyle/>
          <a:p>
            <a:pPr algn="r" rtl="1"/>
            <a:r>
              <a:rPr lang="fa-IR" dirty="0" smtClean="0"/>
              <a:t>کاهش مصرف چربیها</a:t>
            </a:r>
          </a:p>
          <a:p>
            <a:pPr algn="r" rtl="1"/>
            <a:r>
              <a:rPr lang="fa-IR" dirty="0" smtClean="0"/>
              <a:t>کاهش مصرف قند وشکر به میزان 10درصد انرژی روزانه</a:t>
            </a:r>
          </a:p>
          <a:p>
            <a:pPr algn="r" rtl="1"/>
            <a:r>
              <a:rPr lang="fa-IR" dirty="0" smtClean="0"/>
              <a:t>کاهش مصرف نمک به کمتر از 5گرم در روز</a:t>
            </a:r>
          </a:p>
          <a:p>
            <a:pPr algn="r" rtl="1"/>
            <a:r>
              <a:rPr lang="fa-IR" dirty="0" smtClean="0"/>
              <a:t>فعالیت بدنی حداقل 30دقیقه در روز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858962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>چهار استراتژی روشن در خصوص نوع رژیم غذایی مطلوب در پیشگیری از  بیماریهای مختلف (غیر واگیر)از جمله سرطانها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33400"/>
            <a:ext cx="6553200" cy="4546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z="36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a-IR" sz="3600" b="1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نسرین حیدری</a:t>
            </a:r>
            <a:endParaRPr lang="fa-IR" sz="36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a-IR" sz="36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a-I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کارشناس تغذیه معاونت درمان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a-IR" sz="36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a-IR" sz="3600" b="1" dirty="0" smtClean="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شهریور 1396</a:t>
            </a:r>
            <a:endParaRPr lang="en-US" sz="3600" b="1" dirty="0" smtClean="0">
              <a:solidFill>
                <a:srgbClr val="0033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دی ماه 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2AE90D-983F-48ED-BB37-51DD89D38344}" type="slidenum">
              <a:rPr lang="ar-SA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hlink"/>
          </a:solidFill>
        </p:spPr>
        <p:txBody>
          <a:bodyPr/>
          <a:lstStyle/>
          <a:p>
            <a:r>
              <a:rPr lang="fa-IR" sz="3600" b="1" dirty="0">
                <a:solidFill>
                  <a:schemeClr val="bg1"/>
                </a:solidFill>
                <a:cs typeface="Tahoma" pitchFamily="34" charset="0"/>
              </a:rPr>
              <a:t>عوامل خطر بیماری های غیر واگیر</a:t>
            </a:r>
            <a:endParaRPr lang="en-US" sz="3600" b="1" dirty="0">
              <a:solidFill>
                <a:schemeClr val="bg1"/>
              </a:solidFill>
              <a:cs typeface="Tahoma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a-IR" sz="4000" b="1">
                <a:cs typeface="Tahoma" pitchFamily="34" charset="0"/>
              </a:rPr>
              <a:t>بیماری های غیر واگیر عوامل خطری دارند که دارای تعامل ، تجمعی و اثر سینرژیک بر هم هستند ، لذا با پیشگیری از هر یک از این عوامل ممکن است بتوان ازچندین بیماری بطور هم زمان پیشگیری نمود</a:t>
            </a:r>
            <a:r>
              <a:rPr lang="fa-IR" sz="4000" b="1">
                <a:solidFill>
                  <a:srgbClr val="008000"/>
                </a:solidFill>
                <a:cs typeface="Tahoma" pitchFamily="34" charset="0"/>
              </a:rPr>
              <a:t>.</a:t>
            </a:r>
            <a:r>
              <a:rPr lang="fa-IR" sz="2800"/>
              <a:t> </a:t>
            </a:r>
            <a:endParaRPr 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دی ماه 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1D511B-9369-4959-8DC3-CE87644B4EDF}" type="slidenum">
              <a:rPr lang="ar-SA"/>
              <a:pPr/>
              <a:t>4</a:t>
            </a:fld>
            <a:endParaRPr lang="en-US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hlink"/>
          </a:solidFill>
        </p:spPr>
        <p:txBody>
          <a:bodyPr/>
          <a:lstStyle/>
          <a:p>
            <a:r>
              <a:rPr lang="fa-IR" altLang="ar-SA" sz="3200" b="1" dirty="0">
                <a:solidFill>
                  <a:schemeClr val="bg1"/>
                </a:solidFill>
                <a:cs typeface="Tahoma" pitchFamily="34" charset="0"/>
              </a:rPr>
              <a:t>عوامل خطر بیماریهای غیر واگیر در افراد </a:t>
            </a:r>
            <a:r>
              <a:rPr lang="fa-IR" altLang="ar-SA" sz="3200" b="1" dirty="0">
                <a:solidFill>
                  <a:srgbClr val="0000CC"/>
                </a:solidFill>
                <a:cs typeface="Tahoma" pitchFamily="34" charset="0"/>
              </a:rPr>
              <a:t>:</a:t>
            </a:r>
            <a:endParaRPr lang="en-US" sz="3200" b="1" dirty="0">
              <a:solidFill>
                <a:srgbClr val="0000CC"/>
              </a:solidFill>
              <a:cs typeface="Tahoma" pitchFamily="34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ar-SA" b="1" i="1" dirty="0">
                <a:solidFill>
                  <a:srgbClr val="0000CC"/>
                </a:solidFill>
                <a:cs typeface="Tahoma" pitchFamily="34" charset="0"/>
              </a:rPr>
              <a:t>عوامل خطر زمینه ای</a:t>
            </a:r>
            <a:r>
              <a:rPr lang="fa-IR" altLang="ar-SA" b="1" i="1" dirty="0">
                <a:solidFill>
                  <a:schemeClr val="folHlink"/>
                </a:solidFill>
                <a:cs typeface="Tahoma" pitchFamily="34" charset="0"/>
              </a:rPr>
              <a:t> : </a:t>
            </a:r>
            <a:r>
              <a:rPr lang="fa-IR" altLang="ar-SA" b="1" dirty="0">
                <a:solidFill>
                  <a:schemeClr val="folHlink"/>
                </a:solidFill>
                <a:cs typeface="Tahoma" pitchFamily="34" charset="0"/>
              </a:rPr>
              <a:t>مانند سن ، جنس و سطح تحصیلات</a:t>
            </a:r>
          </a:p>
          <a:p>
            <a:pPr algn="r" rtl="1"/>
            <a:r>
              <a:rPr lang="fa-IR" altLang="ar-SA" b="1" i="1" dirty="0">
                <a:solidFill>
                  <a:srgbClr val="0000CC"/>
                </a:solidFill>
                <a:cs typeface="Tahoma" pitchFamily="34" charset="0"/>
              </a:rPr>
              <a:t>عوامل خطر رفتاری</a:t>
            </a:r>
            <a:r>
              <a:rPr lang="fa-IR" altLang="ar-SA" b="1" i="1" dirty="0">
                <a:solidFill>
                  <a:schemeClr val="folHlink"/>
                </a:solidFill>
                <a:cs typeface="Tahoma" pitchFamily="34" charset="0"/>
              </a:rPr>
              <a:t> : </a:t>
            </a:r>
            <a:r>
              <a:rPr lang="fa-IR" altLang="ar-SA" b="1" dirty="0">
                <a:solidFill>
                  <a:schemeClr val="folHlink"/>
                </a:solidFill>
                <a:cs typeface="Tahoma" pitchFamily="34" charset="0"/>
              </a:rPr>
              <a:t>مانند مصرف دخانیات، تغذیه ناسالم و کم تحرکی بدنی</a:t>
            </a:r>
          </a:p>
          <a:p>
            <a:pPr algn="r" rtl="1"/>
            <a:r>
              <a:rPr lang="fa-IR" altLang="ar-SA" b="1" i="1" dirty="0">
                <a:solidFill>
                  <a:srgbClr val="0000CC"/>
                </a:solidFill>
                <a:cs typeface="Tahoma" pitchFamily="34" charset="0"/>
              </a:rPr>
              <a:t>عوامل خطر بینابینی</a:t>
            </a:r>
            <a:r>
              <a:rPr lang="fa-IR" altLang="ar-SA" b="1" i="1" dirty="0">
                <a:solidFill>
                  <a:schemeClr val="folHlink"/>
                </a:solidFill>
                <a:cs typeface="Tahoma" pitchFamily="34" charset="0"/>
              </a:rPr>
              <a:t> : </a:t>
            </a:r>
            <a:r>
              <a:rPr lang="fa-IR" altLang="ar-SA" b="1" dirty="0">
                <a:solidFill>
                  <a:schemeClr val="folHlink"/>
                </a:solidFill>
                <a:cs typeface="Tahoma" pitchFamily="34" charset="0"/>
              </a:rPr>
              <a:t>مانند سطح کلسترول خون، پر فشاری خون و چاقی</a:t>
            </a:r>
          </a:p>
          <a:p>
            <a:pPr>
              <a:buFont typeface="Wingdings" pitchFamily="2" charset="2"/>
              <a:buNone/>
            </a:pPr>
            <a:endParaRPr lang="en-US" altLang="ar-SA" b="1" dirty="0">
              <a:solidFill>
                <a:schemeClr val="folHlink"/>
              </a:solidFill>
              <a:cs typeface="Tahoma" pitchFamily="34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دی ماه 86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F600A3-113B-4991-81CA-E094193FF595}" type="slidenum">
              <a:rPr lang="ar-SA"/>
              <a:pPr/>
              <a:t>5</a:t>
            </a:fld>
            <a:endParaRPr lang="en-US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altLang="ar-SA" sz="3100" b="1" dirty="0">
                <a:solidFill>
                  <a:schemeClr val="hlink"/>
                </a:solidFill>
                <a:cs typeface="Tahoma" pitchFamily="34" charset="0"/>
              </a:rPr>
              <a:t>عوامل خطر بیماری های غیر واگیر  در جامعه</a:t>
            </a:r>
            <a:r>
              <a:rPr lang="fa-IR" altLang="ar-SA" sz="4000" b="1" dirty="0">
                <a:solidFill>
                  <a:schemeClr val="hlink"/>
                </a:solidFill>
                <a:cs typeface="Tahoma" pitchFamily="34" charset="0"/>
              </a:rPr>
              <a:t>:</a:t>
            </a:r>
            <a:endParaRPr lang="en-US" sz="4000" b="1" dirty="0">
              <a:solidFill>
                <a:schemeClr val="hlink"/>
              </a:solidFill>
              <a:cs typeface="Tahoma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altLang="ar-SA" b="1" i="1" dirty="0">
                <a:solidFill>
                  <a:srgbClr val="0000CC"/>
                </a:solidFill>
                <a:cs typeface="Tahoma" pitchFamily="34" charset="0"/>
              </a:rPr>
              <a:t>محیط </a:t>
            </a:r>
            <a:r>
              <a:rPr lang="fa-IR" altLang="ar-SA" b="1" dirty="0">
                <a:solidFill>
                  <a:srgbClr val="FF0066"/>
                </a:solidFill>
                <a:cs typeface="Tahoma" pitchFamily="34" charset="0"/>
              </a:rPr>
              <a:t>: مانند شرایط اقلیمی، آلودگی هوا</a:t>
            </a:r>
          </a:p>
          <a:p>
            <a:pPr algn="r" rtl="1"/>
            <a:r>
              <a:rPr lang="fa-IR" altLang="ar-SA" b="1" i="1" dirty="0">
                <a:solidFill>
                  <a:srgbClr val="0000CC"/>
                </a:solidFill>
                <a:cs typeface="Tahoma" pitchFamily="34" charset="0"/>
              </a:rPr>
              <a:t>فرهنگ</a:t>
            </a:r>
            <a:r>
              <a:rPr lang="fa-IR" altLang="ar-SA" b="1" dirty="0">
                <a:solidFill>
                  <a:srgbClr val="FF0066"/>
                </a:solidFill>
                <a:cs typeface="Tahoma" pitchFamily="34" charset="0"/>
              </a:rPr>
              <a:t>: مانند رفتارها، هنجارها و ارزش ها</a:t>
            </a:r>
          </a:p>
          <a:p>
            <a:pPr algn="r" rtl="1"/>
            <a:r>
              <a:rPr lang="fa-IR" altLang="ar-SA" b="1" i="1" dirty="0">
                <a:solidFill>
                  <a:srgbClr val="0000CC"/>
                </a:solidFill>
                <a:cs typeface="Tahoma" pitchFamily="34" charset="0"/>
              </a:rPr>
              <a:t>شرایط اجتماعی و اقتصادی</a:t>
            </a:r>
            <a:r>
              <a:rPr lang="fa-IR" altLang="ar-SA" b="1" dirty="0">
                <a:solidFill>
                  <a:srgbClr val="FF0066"/>
                </a:solidFill>
                <a:cs typeface="Tahoma" pitchFamily="34" charset="0"/>
              </a:rPr>
              <a:t> : مانند فقر، بیکاری، ترکیب </a:t>
            </a:r>
            <a:r>
              <a:rPr lang="fa-IR" altLang="ar-SA" b="1" dirty="0" smtClean="0">
                <a:solidFill>
                  <a:srgbClr val="FF0066"/>
                </a:solidFill>
                <a:cs typeface="Tahoma" pitchFamily="34" charset="0"/>
              </a:rPr>
              <a:t>خانواده</a:t>
            </a:r>
          </a:p>
          <a:p>
            <a:pPr algn="r" rtl="1">
              <a:buNone/>
            </a:pPr>
            <a:r>
              <a:rPr lang="fa-IR" altLang="ar-SA" b="1" i="1" dirty="0" smtClean="0">
                <a:solidFill>
                  <a:srgbClr val="0000CC"/>
                </a:solidFill>
                <a:cs typeface="Tahoma" pitchFamily="34" charset="0"/>
              </a:rPr>
              <a:t>شهر نشینی</a:t>
            </a:r>
            <a:r>
              <a:rPr lang="fa-IR" altLang="ar-SA" b="1" dirty="0" smtClean="0">
                <a:solidFill>
                  <a:srgbClr val="FF0066"/>
                </a:solidFill>
                <a:cs typeface="Tahoma" pitchFamily="34" charset="0"/>
              </a:rPr>
              <a:t>: مانند وضعیت سکونت، دسترسی به تولیدات و خدمات</a:t>
            </a:r>
          </a:p>
          <a:p>
            <a:endParaRPr lang="en-US" altLang="ar-SA" dirty="0">
              <a:cs typeface="Tahoma" pitchFamily="34" charset="0"/>
            </a:endParaRPr>
          </a:p>
          <a:p>
            <a:endParaRPr lang="en-US" altLang="ar-SA" sz="4000" b="1" dirty="0"/>
          </a:p>
          <a:p>
            <a:endParaRPr 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4929222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چهار بیماری غیر واگیر که بیشترین بار بیماری را در </a:t>
            </a:r>
            <a:b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سطح جهان دارا هستند شامل:</a:t>
            </a:r>
            <a:b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1- بیماریهای قلبی عروقی</a:t>
            </a:r>
            <a:b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2- حوادث</a:t>
            </a:r>
            <a:b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3- سرطان ها</a:t>
            </a:r>
            <a:b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fa-IR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4- دیابت</a:t>
            </a:r>
            <a:endParaRPr lang="en-US" sz="36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5400" dirty="0" smtClean="0">
                <a:cs typeface="+mj-cs"/>
              </a:rPr>
              <a:t>پیش بینی می شود که مرگ از بیماریهای غیر واگیردار تا سال 2020  77% افزایش یابد</a:t>
            </a:r>
            <a:endParaRPr lang="fa-IR" sz="5400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رژیم غذایی وتغذیه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در بیماریهای غیرواگیر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مصرف سبزیجات ومیوه:کاهش خطر سرطانهای حنجره،حلق،مری معده وسرویکس کولون ورکتوم</a:t>
            </a:r>
          </a:p>
          <a:p>
            <a:pPr algn="r" rtl="1"/>
            <a:r>
              <a:rPr lang="fa-IR" dirty="0" smtClean="0"/>
              <a:t>ارتباط مصرف نمک وغذاهای فراوری شده با سرطان معده کولورکتال ونازوفارنکس</a:t>
            </a:r>
          </a:p>
          <a:p>
            <a:pPr algn="r" rtl="1"/>
            <a:r>
              <a:rPr lang="fa-IR" dirty="0" smtClean="0"/>
              <a:t>ارتباط مصرف گوشت قرمز وگوشتهای فراوری شده با سرطان کولورکتال</a:t>
            </a:r>
          </a:p>
          <a:p>
            <a:pPr algn="r" rtl="1"/>
            <a:r>
              <a:rPr lang="fa-IR" dirty="0" smtClean="0"/>
              <a:t> ارتباط مصرف چربی با سرطان پستان _مصرف روغن زیتون خطر سرطان پستان در زنان را کاهش میدهد</a:t>
            </a:r>
          </a:p>
          <a:p>
            <a:endParaRPr lang="fa-I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بیش از 30درصد موارد سرطانها به نوع رژیم غذایی انسان بستگی دارد</a:t>
            </a:r>
            <a:br>
              <a:rPr lang="fa-IR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314</TotalTime>
  <Words>342</Words>
  <Application>Microsoft Office PowerPoint</Application>
  <PresentationFormat>On-screen Show (4:3)</PresentationFormat>
  <Paragraphs>43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Lucida Sans Unicode</vt:lpstr>
      <vt:lpstr>Tahoma</vt:lpstr>
      <vt:lpstr>Verdana</vt:lpstr>
      <vt:lpstr>Wingdings</vt:lpstr>
      <vt:lpstr>Wingdings 2</vt:lpstr>
      <vt:lpstr>Wingdings 3</vt:lpstr>
      <vt:lpstr>Concourse</vt:lpstr>
      <vt:lpstr>Slide</vt:lpstr>
      <vt:lpstr>PowerPoint Presentation</vt:lpstr>
      <vt:lpstr>PowerPoint Presentation</vt:lpstr>
      <vt:lpstr>عوامل خطر بیماری های غیر واگیر</vt:lpstr>
      <vt:lpstr>عوامل خطر بیماریهای غیر واگیر در افراد :</vt:lpstr>
      <vt:lpstr>عوامل خطر بیماری های غیر واگیر  در جامعه:</vt:lpstr>
      <vt:lpstr>چهار بیماری غیر واگیر که بیشترین بار بیماری را در  سطح جهان دارا هستند شامل:  1- بیماریهای قلبی عروقی 2- حوادث 3- سرطان ها 4- دیابت</vt:lpstr>
      <vt:lpstr>PowerPoint Presentation</vt:lpstr>
      <vt:lpstr>رژیم غذایی وتغذیه</vt:lpstr>
      <vt:lpstr> بیش از 30درصد موارد سرطانها به نوع رژیم غذایی انسان بستگی دارد </vt:lpstr>
      <vt:lpstr>ارتباط مصرف ویتامین وسرطان</vt:lpstr>
      <vt:lpstr>چهار استراتژی روشن در خصوص نوع رژیم غذایی مطلوب در پیشگیری از  بیماریهای مختلف (غیر واگیر)از جمله سرطانها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رژیم غذایی وتغذیه</dc:title>
  <dc:creator>CHANGE_ME1</dc:creator>
  <cp:lastModifiedBy>Windows User</cp:lastModifiedBy>
  <cp:revision>42</cp:revision>
  <dcterms:created xsi:type="dcterms:W3CDTF">2013-11-17T04:45:52Z</dcterms:created>
  <dcterms:modified xsi:type="dcterms:W3CDTF">2022-10-11T08:50:36Z</dcterms:modified>
</cp:coreProperties>
</file>